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47"/>
  </p:notesMasterIdLst>
  <p:handoutMasterIdLst>
    <p:handoutMasterId r:id="rId48"/>
  </p:handoutMasterIdLst>
  <p:sldIdLst>
    <p:sldId id="257" r:id="rId3"/>
    <p:sldId id="272" r:id="rId4"/>
    <p:sldId id="273" r:id="rId5"/>
    <p:sldId id="275" r:id="rId6"/>
    <p:sldId id="266" r:id="rId7"/>
    <p:sldId id="267" r:id="rId8"/>
    <p:sldId id="265" r:id="rId9"/>
    <p:sldId id="259" r:id="rId10"/>
    <p:sldId id="264" r:id="rId11"/>
    <p:sldId id="261" r:id="rId12"/>
    <p:sldId id="274" r:id="rId13"/>
    <p:sldId id="303" r:id="rId14"/>
    <p:sldId id="313" r:id="rId15"/>
    <p:sldId id="314" r:id="rId16"/>
    <p:sldId id="308" r:id="rId17"/>
    <p:sldId id="309" r:id="rId18"/>
    <p:sldId id="305" r:id="rId19"/>
    <p:sldId id="276" r:id="rId20"/>
    <p:sldId id="310" r:id="rId21"/>
    <p:sldId id="278" r:id="rId22"/>
    <p:sldId id="279" r:id="rId23"/>
    <p:sldId id="311" r:id="rId24"/>
    <p:sldId id="280" r:id="rId25"/>
    <p:sldId id="312" r:id="rId26"/>
    <p:sldId id="286" r:id="rId27"/>
    <p:sldId id="287" r:id="rId28"/>
    <p:sldId id="282" r:id="rId29"/>
    <p:sldId id="283" r:id="rId30"/>
    <p:sldId id="285" r:id="rId31"/>
    <p:sldId id="288" r:id="rId32"/>
    <p:sldId id="290" r:id="rId33"/>
    <p:sldId id="289" r:id="rId34"/>
    <p:sldId id="293" r:id="rId35"/>
    <p:sldId id="295" r:id="rId36"/>
    <p:sldId id="306" r:id="rId37"/>
    <p:sldId id="301" r:id="rId38"/>
    <p:sldId id="296" r:id="rId39"/>
    <p:sldId id="297" r:id="rId40"/>
    <p:sldId id="298" r:id="rId41"/>
    <p:sldId id="299" r:id="rId42"/>
    <p:sldId id="300" r:id="rId43"/>
    <p:sldId id="268" r:id="rId44"/>
    <p:sldId id="269" r:id="rId45"/>
    <p:sldId id="27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29" autoAdjust="0"/>
    <p:restoredTop sz="94660"/>
  </p:normalViewPr>
  <p:slideViewPr>
    <p:cSldViewPr>
      <p:cViewPr varScale="1">
        <p:scale>
          <a:sx n="108" d="100"/>
          <a:sy n="108" d="100"/>
        </p:scale>
        <p:origin x="208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A90BD8-38BF-4BC5-A05F-9298907706EF}" type="datetimeFigureOut">
              <a:rPr lang="en-US" smtClean="0"/>
              <a:t>9/1/2020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C6BF55-101B-4ED2-84CD-D604F59015E6}" type="slidenum">
              <a:rPr lang="en-US" smtClean="0"/>
              <a:t>‹#›</a:t>
            </a:fld>
            <a:endParaRPr lang="en-US"/>
          </a:p>
        </p:txBody>
      </p:sp>
    </p:spTree>
    <p:extLst>
      <p:ext uri="{BB962C8B-B14F-4D97-AF65-F5344CB8AC3E}">
        <p14:creationId xmlns:p14="http://schemas.microsoft.com/office/powerpoint/2010/main" val="5554342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3B683-7F18-4849-A1A6-BDD52238A978}" type="datetimeFigureOut">
              <a:rPr lang="en-US" smtClean="0"/>
              <a:t>9/1/2020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FC624-EE03-4F4A-BE93-7892E8C088CB}" type="slidenum">
              <a:rPr lang="en-US" smtClean="0"/>
              <a:t>‹#›</a:t>
            </a:fld>
            <a:endParaRPr lang="en-US"/>
          </a:p>
        </p:txBody>
      </p:sp>
    </p:spTree>
    <p:extLst>
      <p:ext uri="{BB962C8B-B14F-4D97-AF65-F5344CB8AC3E}">
        <p14:creationId xmlns:p14="http://schemas.microsoft.com/office/powerpoint/2010/main" val="101081959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584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501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Tree>
    <p:extLst>
      <p:ext uri="{BB962C8B-B14F-4D97-AF65-F5344CB8AC3E}">
        <p14:creationId xmlns:p14="http://schemas.microsoft.com/office/powerpoint/2010/main" val="283878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Tree>
    <p:extLst>
      <p:ext uri="{BB962C8B-B14F-4D97-AF65-F5344CB8AC3E}">
        <p14:creationId xmlns:p14="http://schemas.microsoft.com/office/powerpoint/2010/main" val="283878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Tree>
    <p:extLst>
      <p:ext uri="{BB962C8B-B14F-4D97-AF65-F5344CB8AC3E}">
        <p14:creationId xmlns:p14="http://schemas.microsoft.com/office/powerpoint/2010/main" val="283878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latin typeface="Arial" panose="020B0604020202020204" pitchFamily="34" charset="0"/>
                <a:cs typeface="Arial" panose="020B0604020202020204" pitchFamily="34" charset="0"/>
              </a:rPr>
              <a:t>Intermediate Care Facilities/Individuals with Intellectual Disabilities (ICF/IID)</a:t>
            </a:r>
          </a:p>
          <a:p>
            <a:endParaRPr lang="en-US" dirty="0"/>
          </a:p>
        </p:txBody>
      </p:sp>
    </p:spTree>
    <p:extLst>
      <p:ext uri="{BB962C8B-B14F-4D97-AF65-F5344CB8AC3E}">
        <p14:creationId xmlns:p14="http://schemas.microsoft.com/office/powerpoint/2010/main" val="425692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screenshot to </a:t>
            </a:r>
            <a:r>
              <a:rPr lang="en-US"/>
              <a:t>be replaced.</a:t>
            </a:r>
            <a:endParaRPr lang="en-US" dirty="0"/>
          </a:p>
        </p:txBody>
      </p:sp>
    </p:spTree>
    <p:extLst>
      <p:ext uri="{BB962C8B-B14F-4D97-AF65-F5344CB8AC3E}">
        <p14:creationId xmlns:p14="http://schemas.microsoft.com/office/powerpoint/2010/main" val="471825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5849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90000"/>
              </a:lnSpc>
              <a:spcBef>
                <a:spcPct val="30000"/>
              </a:spcBef>
              <a:spcAft>
                <a:spcPct val="0"/>
              </a:spcAft>
              <a:buFont typeface="Arial" panose="020B0604020202020204" pitchFamily="34" charset="0"/>
              <a:buNone/>
              <a:defRPr/>
            </a:pPr>
            <a:r>
              <a:rPr lang="en-US" sz="1200" b="1" kern="0" dirty="0">
                <a:latin typeface="Arial" panose="020B0604020202020204" pitchFamily="34" charset="0"/>
                <a:cs typeface="Arial" panose="020B0604020202020204" pitchFamily="34" charset="0"/>
              </a:rPr>
              <a:t>Specified Low-Income Medicare Beneficiary and Qualifying Individual (SLIMB and QI)</a:t>
            </a:r>
          </a:p>
        </p:txBody>
      </p:sp>
    </p:spTree>
    <p:extLst>
      <p:ext uri="{BB962C8B-B14F-4D97-AF65-F5344CB8AC3E}">
        <p14:creationId xmlns:p14="http://schemas.microsoft.com/office/powerpoint/2010/main" val="3376838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for SLIMB</a:t>
            </a:r>
            <a:r>
              <a:rPr lang="en-US" baseline="0" dirty="0"/>
              <a:t> and QI</a:t>
            </a:r>
            <a:endParaRPr lang="en-US" dirty="0"/>
          </a:p>
        </p:txBody>
      </p:sp>
    </p:spTree>
    <p:extLst>
      <p:ext uri="{BB962C8B-B14F-4D97-AF65-F5344CB8AC3E}">
        <p14:creationId xmlns:p14="http://schemas.microsoft.com/office/powerpoint/2010/main" val="4279655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rPr>
              <a:t>Example of possible denied services due to client</a:t>
            </a:r>
            <a:r>
              <a:rPr lang="en-US" b="1" i="1" baseline="0" dirty="0">
                <a:solidFill>
                  <a:srgbClr val="FF0000"/>
                </a:solidFill>
              </a:rPr>
              <a:t> not eligibility for QMB. </a:t>
            </a:r>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p>
        </p:txBody>
      </p:sp>
    </p:spTree>
    <p:extLst>
      <p:ext uri="{BB962C8B-B14F-4D97-AF65-F5344CB8AC3E}">
        <p14:creationId xmlns:p14="http://schemas.microsoft.com/office/powerpoint/2010/main" val="3047532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5015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1176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3877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Tree>
    <p:extLst>
      <p:ext uri="{BB962C8B-B14F-4D97-AF65-F5344CB8AC3E}">
        <p14:creationId xmlns:p14="http://schemas.microsoft.com/office/powerpoint/2010/main" val="283878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rPr>
              <a:t>What you need to conduct eligibility inquiries via the  NM Web Portal. Example of the eligibility record is found on the next slide. </a:t>
            </a:r>
          </a:p>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3878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3/22/2018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186744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3/22/2018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37267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3/22/2018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9500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9144000" cy="6858000"/>
          </a:xfrm>
          <a:prstGeom prst="rect">
            <a:avLst/>
          </a:prstGeom>
        </p:spPr>
      </p:pic>
      <p:sp>
        <p:nvSpPr>
          <p:cNvPr id="20" name="Content Placeholder 17"/>
          <p:cNvSpPr>
            <a:spLocks noGrp="1"/>
          </p:cNvSpPr>
          <p:nvPr>
            <p:ph sz="quarter" idx="15" hasCustomPrompt="1"/>
          </p:nvPr>
        </p:nvSpPr>
        <p:spPr>
          <a:xfrm>
            <a:off x="3160713" y="2349500"/>
            <a:ext cx="3575050" cy="603250"/>
          </a:xfrm>
          <a:prstGeom prst="rect">
            <a:avLst/>
          </a:prstGeom>
        </p:spPr>
        <p:txBody>
          <a:bodyPr anchor="t">
            <a:noAutofit/>
          </a:bodyPr>
          <a:lstStyle>
            <a:lvl1pPr marL="160020" indent="-160020">
              <a:spcBef>
                <a:spcPts val="0"/>
              </a:spcBef>
              <a:spcAft>
                <a:spcPts val="280"/>
              </a:spcAft>
              <a:buFontTx/>
              <a:buNone/>
              <a:defRPr sz="1700" b="1">
                <a:solidFill>
                  <a:srgbClr val="141313"/>
                </a:solidFill>
              </a:defRPr>
            </a:lvl1pPr>
            <a:lvl2pPr marL="0" indent="0">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134916" y="2984500"/>
            <a:ext cx="3600847" cy="1143000"/>
          </a:xfrm>
          <a:prstGeom prst="rect">
            <a:avLst/>
          </a:prstGeom>
        </p:spPr>
        <p:txBody>
          <a:bodyPr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152775" y="4169833"/>
            <a:ext cx="3598863" cy="579967"/>
          </a:xfrm>
          <a:prstGeom prst="rect">
            <a:avLst/>
          </a:prstGeom>
        </p:spPr>
        <p:txBody>
          <a:bodyPr>
            <a:noAutofit/>
          </a:bodyPr>
          <a:lstStyle>
            <a:lvl1pPr marL="0" indent="0" algn="l">
              <a:buNone/>
              <a:defRPr sz="18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5379935" y="5975798"/>
            <a:ext cx="3440850" cy="603250"/>
          </a:xfrm>
          <a:prstGeom prst="rect">
            <a:avLst/>
          </a:prstGeom>
        </p:spPr>
        <p:txBody>
          <a:bodyPr anchor="t">
            <a:noAutofit/>
          </a:bodyPr>
          <a:lstStyle>
            <a:lvl1pPr marL="160020" indent="-160020"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5" name="Freeform 14"/>
          <p:cNvSpPr>
            <a:spLocks/>
          </p:cNvSpPr>
          <p:nvPr userDrawn="1"/>
        </p:nvSpPr>
        <p:spPr>
          <a:xfrm>
            <a:off x="32355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pic>
        <p:nvPicPr>
          <p:cNvPr id="9" name="Picture 8" descr="conduent_logo_black.eps"/>
          <p:cNvPicPr>
            <a:picLocks noChangeAspect="1"/>
          </p:cNvPicPr>
          <p:nvPr userDrawn="1"/>
        </p:nvPicPr>
        <p:blipFill>
          <a:blip r:embed="rId3"/>
          <a:stretch>
            <a:fillRect/>
          </a:stretch>
        </p:blipFill>
        <p:spPr>
          <a:xfrm>
            <a:off x="7380740" y="323667"/>
            <a:ext cx="1408693" cy="484457"/>
          </a:xfrm>
          <a:prstGeom prst="rect">
            <a:avLst/>
          </a:prstGeom>
        </p:spPr>
      </p:pic>
    </p:spTree>
    <p:extLst>
      <p:ext uri="{BB962C8B-B14F-4D97-AF65-F5344CB8AC3E}">
        <p14:creationId xmlns:p14="http://schemas.microsoft.com/office/powerpoint/2010/main" val="351981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563" y="359833"/>
            <a:ext cx="8488164" cy="1143000"/>
          </a:xfrm>
          <a:prstGeom prst="rect">
            <a:avLst/>
          </a:prstGeom>
        </p:spPr>
        <p:txBody>
          <a:bodyPr vert="horz"/>
          <a:lstStyle>
            <a:lvl1pPr algn="l">
              <a:defRPr sz="38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3/22/2018</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325437" y="1735667"/>
            <a:ext cx="8463996" cy="3524250"/>
          </a:xfrm>
          <a:prstGeom prst="rect">
            <a:avLst/>
          </a:prstGeom>
        </p:spPr>
        <p:txBody>
          <a:bodyPr vert="horz"/>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7" name="Straight Connector 6"/>
          <p:cNvCxnSpPr/>
          <p:nvPr userDrawn="1"/>
        </p:nvCxnSpPr>
        <p:spPr>
          <a:xfrm>
            <a:off x="378024"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Tree>
    <p:extLst>
      <p:ext uri="{BB962C8B-B14F-4D97-AF65-F5344CB8AC3E}">
        <p14:creationId xmlns:p14="http://schemas.microsoft.com/office/powerpoint/2010/main" val="3269115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3070192" y="2670504"/>
            <a:ext cx="3028694" cy="1041583"/>
          </a:xfrm>
          <a:prstGeom prst="rect">
            <a:avLst/>
          </a:prstGeom>
        </p:spPr>
      </p:pic>
      <p:sp>
        <p:nvSpPr>
          <p:cNvPr id="9" name="TextBox 8"/>
          <p:cNvSpPr txBox="1"/>
          <p:nvPr userDrawn="1"/>
        </p:nvSpPr>
        <p:spPr>
          <a:xfrm>
            <a:off x="1410259" y="6356351"/>
            <a:ext cx="6326188" cy="156966"/>
          </a:xfrm>
          <a:prstGeom prst="rect">
            <a:avLst/>
          </a:prstGeom>
          <a:noFill/>
        </p:spPr>
        <p:txBody>
          <a:bodyPr wrap="square" lIns="64008" tIns="32004" rIns="64008" bIns="32004" rtlCol="0">
            <a:spAutoFit/>
          </a:bodyPr>
          <a:lstStyle/>
          <a:p>
            <a:r>
              <a:rPr lang="en-US" sz="6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600" dirty="0">
              <a:solidFill>
                <a:srgbClr val="141313"/>
              </a:solidFill>
              <a:latin typeface="Arial"/>
              <a:cs typeface="Arial"/>
            </a:endParaRPr>
          </a:p>
        </p:txBody>
      </p:sp>
      <p:sp>
        <p:nvSpPr>
          <p:cNvPr id="4" name="Rectangle 3"/>
          <p:cNvSpPr/>
          <p:nvPr userDrawn="1"/>
        </p:nvSpPr>
        <p:spPr>
          <a:xfrm>
            <a:off x="7770572" y="194949"/>
            <a:ext cx="1134949" cy="668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dirty="0">
              <a:solidFill>
                <a:srgbClr val="FFFFFE"/>
              </a:solidFill>
            </a:endParaRPr>
          </a:p>
        </p:txBody>
      </p:sp>
    </p:spTree>
    <p:extLst>
      <p:ext uri="{BB962C8B-B14F-4D97-AF65-F5344CB8AC3E}">
        <p14:creationId xmlns:p14="http://schemas.microsoft.com/office/powerpoint/2010/main" val="183296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6858000"/>
          </a:xfrm>
          <a:prstGeom prst="rect">
            <a:avLst/>
          </a:prstGeom>
          <a:solidFill>
            <a:srgbClr val="AAAFB9"/>
          </a:solidFill>
        </p:spPr>
        <p:txBody>
          <a:bodyPr lIns="63960" tIns="31977" rIns="63960" bIns="31977">
            <a:normAutofit/>
          </a:bodyPr>
          <a:lstStyle>
            <a:lvl1pPr>
              <a:buFontTx/>
              <a:buNone/>
              <a:defRPr sz="13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330200" y="4328583"/>
            <a:ext cx="4052998" cy="603250"/>
          </a:xfrm>
          <a:prstGeom prst="rect">
            <a:avLst/>
          </a:prstGeom>
        </p:spPr>
        <p:txBody>
          <a:bodyPr lIns="63960" tIns="31977" rIns="63960" bIns="31977" anchor="t">
            <a:noAutofit/>
          </a:bodyPr>
          <a:lstStyle>
            <a:lvl1pPr marL="159892" indent="-159892">
              <a:spcBef>
                <a:spcPts val="0"/>
              </a:spcBef>
              <a:spcAft>
                <a:spcPts val="280"/>
              </a:spcAft>
              <a:buFontTx/>
              <a:buNone/>
              <a:defRPr sz="1100" b="1">
                <a:solidFill>
                  <a:srgbClr val="FFFFFE"/>
                </a:solidFill>
              </a:defRPr>
            </a:lvl1pPr>
            <a:lvl2pPr marL="0" indent="0">
              <a:spcBef>
                <a:spcPts val="0"/>
              </a:spcBef>
              <a:spcAft>
                <a:spcPts val="280"/>
              </a:spcAft>
              <a:buFontTx/>
              <a:buNone/>
              <a:defRPr sz="1100" b="1">
                <a:solidFill>
                  <a:schemeClr val="bg1"/>
                </a:solidFill>
              </a:defRPr>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09578" y="2381250"/>
            <a:ext cx="4341813" cy="1143000"/>
          </a:xfrm>
          <a:prstGeom prst="rect">
            <a:avLst/>
          </a:prstGeom>
        </p:spPr>
        <p:txBody>
          <a:bodyPr lIns="63960" tIns="31977" rIns="63960" bIns="31977" anchor="b">
            <a:noAutofit/>
          </a:bodyPr>
          <a:lstStyle>
            <a:lvl1pPr algn="l">
              <a:lnSpc>
                <a:spcPts val="3808"/>
              </a:lnSpc>
              <a:defRPr sz="38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317516" y="3564466"/>
            <a:ext cx="4341813" cy="579967"/>
          </a:xfrm>
          <a:prstGeom prst="rect">
            <a:avLst/>
          </a:prstGeom>
        </p:spPr>
        <p:txBody>
          <a:bodyPr lIns="63960" tIns="31977" rIns="63960" bIns="31977">
            <a:noAutofit/>
          </a:bodyPr>
          <a:lstStyle>
            <a:lvl1pPr marL="0" indent="0" algn="l">
              <a:buNone/>
              <a:defRPr sz="1800">
                <a:solidFill>
                  <a:srgbClr val="FFFFFF"/>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8" name="Freeform 7"/>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1633273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9144000" cy="6858000"/>
          </a:xfrm>
          <a:prstGeom prst="rect">
            <a:avLst/>
          </a:prstGeom>
        </p:spPr>
      </p:pic>
      <p:sp>
        <p:nvSpPr>
          <p:cNvPr id="20" name="Content Placeholder 17"/>
          <p:cNvSpPr>
            <a:spLocks noGrp="1"/>
          </p:cNvSpPr>
          <p:nvPr>
            <p:ph sz="quarter" idx="15" hasCustomPrompt="1"/>
          </p:nvPr>
        </p:nvSpPr>
        <p:spPr>
          <a:xfrm>
            <a:off x="3160713" y="2349500"/>
            <a:ext cx="3575050" cy="603250"/>
          </a:xfrm>
          <a:prstGeom prst="rect">
            <a:avLst/>
          </a:prstGeom>
        </p:spPr>
        <p:txBody>
          <a:bodyPr lIns="63960" tIns="31977" rIns="63960" bIns="31977" anchor="t">
            <a:noAutofit/>
          </a:bodyPr>
          <a:lstStyle>
            <a:lvl1pPr marL="159892" indent="-159892">
              <a:spcBef>
                <a:spcPts val="0"/>
              </a:spcBef>
              <a:spcAft>
                <a:spcPts val="280"/>
              </a:spcAft>
              <a:buFontTx/>
              <a:buNone/>
              <a:defRPr sz="1700" b="1">
                <a:solidFill>
                  <a:srgbClr val="141313"/>
                </a:solidFill>
              </a:defRPr>
            </a:lvl1pPr>
            <a:lvl2pPr marL="0" indent="0">
              <a:spcBef>
                <a:spcPts val="0"/>
              </a:spcBef>
              <a:spcAft>
                <a:spcPts val="280"/>
              </a:spcAft>
              <a:buFontTx/>
              <a:buNone/>
              <a:defRPr sz="1100" b="1">
                <a:solidFill>
                  <a:schemeClr val="bg1"/>
                </a:solidFill>
              </a:defRPr>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134932" y="2984500"/>
            <a:ext cx="3600847" cy="1143000"/>
          </a:xfrm>
          <a:prstGeom prst="rect">
            <a:avLst/>
          </a:prstGeom>
        </p:spPr>
        <p:txBody>
          <a:bodyPr lIns="63960" tIns="31977" rIns="63960" bIns="31977"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152791" y="4169833"/>
            <a:ext cx="3598863" cy="579967"/>
          </a:xfrm>
          <a:prstGeom prst="rect">
            <a:avLst/>
          </a:prstGeom>
        </p:spPr>
        <p:txBody>
          <a:bodyPr lIns="63960" tIns="31977" rIns="63960" bIns="31977">
            <a:noAutofit/>
          </a:bodyPr>
          <a:lstStyle>
            <a:lvl1pPr marL="0" indent="0" algn="l">
              <a:buNone/>
              <a:defRPr sz="18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5379935" y="5975798"/>
            <a:ext cx="3440850" cy="603250"/>
          </a:xfrm>
          <a:prstGeom prst="rect">
            <a:avLst/>
          </a:prstGeom>
        </p:spPr>
        <p:txBody>
          <a:bodyPr lIns="63960" tIns="31977" rIns="63960" bIns="31977" anchor="t">
            <a:noAutofit/>
          </a:bodyPr>
          <a:lstStyle>
            <a:lvl1pPr marL="159892" indent="-159892"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a:t>Click to edit master text styles</a:t>
            </a:r>
          </a:p>
        </p:txBody>
      </p:sp>
      <p:sp>
        <p:nvSpPr>
          <p:cNvPr id="15" name="Freeform 14"/>
          <p:cNvSpPr>
            <a:spLocks/>
          </p:cNvSpPr>
          <p:nvPr userDrawn="1"/>
        </p:nvSpPr>
        <p:spPr>
          <a:xfrm>
            <a:off x="32355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pic>
        <p:nvPicPr>
          <p:cNvPr id="9" name="Picture 8" descr="conduent_logo_black.eps"/>
          <p:cNvPicPr>
            <a:picLocks noChangeAspect="1"/>
          </p:cNvPicPr>
          <p:nvPr userDrawn="1"/>
        </p:nvPicPr>
        <p:blipFill>
          <a:blip r:embed="rId3"/>
          <a:stretch>
            <a:fillRect/>
          </a:stretch>
        </p:blipFill>
        <p:spPr>
          <a:xfrm>
            <a:off x="7380756" y="323667"/>
            <a:ext cx="1408693" cy="484457"/>
          </a:xfrm>
          <a:prstGeom prst="rect">
            <a:avLst/>
          </a:prstGeom>
        </p:spPr>
      </p:pic>
    </p:spTree>
    <p:extLst>
      <p:ext uri="{BB962C8B-B14F-4D97-AF65-F5344CB8AC3E}">
        <p14:creationId xmlns:p14="http://schemas.microsoft.com/office/powerpoint/2010/main" val="227039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5533781" y="5975798"/>
            <a:ext cx="3314856" cy="603250"/>
          </a:xfrm>
          <a:prstGeom prst="rect">
            <a:avLst/>
          </a:prstGeom>
        </p:spPr>
        <p:txBody>
          <a:bodyPr lIns="63960" tIns="31977" rIns="63960" bIns="31977" anchor="t">
            <a:noAutofit/>
          </a:bodyPr>
          <a:lstStyle>
            <a:lvl1pPr marL="159892" indent="-159892"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a:ln>
            <a:noFill/>
          </a:ln>
        </p:spPr>
        <p:txBody>
          <a:bodyPr lIns="63960" tIns="31977" rIns="63960" bIns="31977">
            <a:normAutofit/>
          </a:bodyPr>
          <a:lstStyle>
            <a:lvl1pPr>
              <a:buFontTx/>
              <a:buNone/>
              <a:defRPr sz="13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3960" tIns="31977" rIns="63960" bIns="31977"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25453" y="5492752"/>
            <a:ext cx="5567363" cy="579967"/>
          </a:xfrm>
          <a:prstGeom prst="rect">
            <a:avLst/>
          </a:prstGeom>
        </p:spPr>
        <p:txBody>
          <a:bodyPr lIns="63960" tIns="31977" rIns="63960" bIns="31977">
            <a:noAutofit/>
          </a:bodyPr>
          <a:lstStyle>
            <a:lvl1pPr marL="0" indent="0" algn="l">
              <a:buNone/>
              <a:defRPr sz="1800">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378024" y="457200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589019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4572000"/>
            <a:ext cx="9144000" cy="2286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
        <p:nvSpPr>
          <p:cNvPr id="11" name="Content Placeholder 17"/>
          <p:cNvSpPr>
            <a:spLocks noGrp="1"/>
          </p:cNvSpPr>
          <p:nvPr>
            <p:ph sz="quarter" idx="14" hasCustomPrompt="1"/>
          </p:nvPr>
        </p:nvSpPr>
        <p:spPr>
          <a:xfrm>
            <a:off x="5533781" y="5975798"/>
            <a:ext cx="3314856" cy="603250"/>
          </a:xfrm>
          <a:prstGeom prst="rect">
            <a:avLst/>
          </a:prstGeom>
        </p:spPr>
        <p:txBody>
          <a:bodyPr lIns="63960" tIns="31977" rIns="63960" bIns="31977" anchor="t">
            <a:noAutofit/>
          </a:bodyPr>
          <a:lstStyle>
            <a:lvl1pPr marL="159892" indent="-159892" algn="r">
              <a:spcBef>
                <a:spcPts val="0"/>
              </a:spcBef>
              <a:spcAft>
                <a:spcPts val="280"/>
              </a:spcAft>
              <a:buFontTx/>
              <a:buNone/>
              <a:defRPr sz="1100" b="1">
                <a:solidFill>
                  <a:srgbClr val="FFFFFE"/>
                </a:solidFill>
              </a:defRPr>
            </a:lvl1pPr>
            <a:lvl2pPr marL="0" indent="0" algn="r">
              <a:spcBef>
                <a:spcPts val="0"/>
              </a:spcBef>
              <a:spcAft>
                <a:spcPts val="280"/>
              </a:spcAft>
              <a:buFontTx/>
              <a:buNone/>
              <a:defRPr sz="1100" b="1">
                <a:solidFill>
                  <a:schemeClr val="bg1"/>
                </a:solidFill>
              </a:defRPr>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p:spPr>
        <p:txBody>
          <a:bodyPr lIns="63960" tIns="31977" rIns="63960" bIns="31977">
            <a:normAutofit/>
          </a:bodyPr>
          <a:lstStyle>
            <a:lvl1pPr>
              <a:buFontTx/>
              <a:buNone/>
              <a:defRPr sz="13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3960" tIns="31977" rIns="63960" bIns="31977" anchor="b">
            <a:noAutofit/>
          </a:bodyPr>
          <a:lstStyle>
            <a:lvl1pPr algn="l">
              <a:lnSpc>
                <a:spcPts val="3808"/>
              </a:lnSpc>
              <a:defRPr sz="38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325453" y="5492752"/>
            <a:ext cx="5567363" cy="579967"/>
          </a:xfrm>
          <a:prstGeom prst="rect">
            <a:avLst/>
          </a:prstGeom>
        </p:spPr>
        <p:txBody>
          <a:bodyPr lIns="63960" tIns="31977" rIns="63960" bIns="31977">
            <a:noAutofit/>
          </a:bodyPr>
          <a:lstStyle>
            <a:lvl1pPr marL="0" indent="0" algn="l">
              <a:buNone/>
              <a:defRPr sz="1800">
                <a:solidFill>
                  <a:srgbClr val="FFFFFE"/>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457200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1488387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 2020</a:t>
            </a:fld>
            <a:endParaRPr lang="en-US" dirty="0"/>
          </a:p>
        </p:txBody>
      </p:sp>
      <p:sp>
        <p:nvSpPr>
          <p:cNvPr id="12" name="Title 11"/>
          <p:cNvSpPr>
            <a:spLocks noGrp="1"/>
          </p:cNvSpPr>
          <p:nvPr>
            <p:ph type="title" hasCustomPrompt="1"/>
          </p:nvPr>
        </p:nvSpPr>
        <p:spPr>
          <a:xfrm>
            <a:off x="317104" y="2402417"/>
            <a:ext cx="7564834" cy="1143000"/>
          </a:xfrm>
          <a:prstGeom prst="rect">
            <a:avLst/>
          </a:prstGeom>
        </p:spPr>
        <p:txBody>
          <a:bodyPr lIns="63960" tIns="31977" rIns="63960" bIns="31977" anchor="b">
            <a:noAutofit/>
          </a:bodyPr>
          <a:lstStyle>
            <a:lvl1pPr algn="l">
              <a:lnSpc>
                <a:spcPts val="3808"/>
              </a:lnSpc>
              <a:defRPr sz="3800">
                <a:solidFill>
                  <a:srgbClr val="141313"/>
                </a:solidFill>
              </a:defRPr>
            </a:lvl1pPr>
          </a:lstStyle>
          <a:p>
            <a:r>
              <a:rPr lang="en-US" dirty="0"/>
              <a:t>Click to edit master title style</a:t>
            </a:r>
          </a:p>
        </p:txBody>
      </p:sp>
      <p:sp>
        <p:nvSpPr>
          <p:cNvPr id="8" name="Freeform 7"/>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154375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3/22/2018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3064319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7EC25323-3AEE-4747-88D5-B4A8E754FDFB}" type="datetime4">
              <a:rPr lang="en-US" smtClean="0"/>
              <a:pPr/>
              <a:t>September 1, 2020</a:t>
            </a:fld>
            <a:endParaRPr lang="en-US" dirty="0"/>
          </a:p>
        </p:txBody>
      </p:sp>
      <p:sp>
        <p:nvSpPr>
          <p:cNvPr id="12" name="Title 11"/>
          <p:cNvSpPr>
            <a:spLocks noGrp="1"/>
          </p:cNvSpPr>
          <p:nvPr>
            <p:ph type="title" hasCustomPrompt="1"/>
          </p:nvPr>
        </p:nvSpPr>
        <p:spPr>
          <a:xfrm>
            <a:off x="317103" y="846667"/>
            <a:ext cx="8049022" cy="4635500"/>
          </a:xfrm>
          <a:prstGeom prst="rect">
            <a:avLst/>
          </a:prstGeom>
        </p:spPr>
        <p:txBody>
          <a:bodyPr lIns="63960" tIns="31977" rIns="63960" bIns="31977" anchor="ctr">
            <a:noAutofit/>
          </a:bodyPr>
          <a:lstStyle>
            <a:lvl1pPr algn="l">
              <a:lnSpc>
                <a:spcPts val="4578"/>
              </a:lnSpc>
              <a:defRPr sz="34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7833756" y="391845"/>
            <a:ext cx="955693" cy="328678"/>
          </a:xfrm>
          <a:prstGeom prst="rect">
            <a:avLst/>
          </a:prstGeom>
        </p:spPr>
      </p:pic>
      <p:sp>
        <p:nvSpPr>
          <p:cNvPr id="9" name="Freeform 8"/>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64934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2" y="455649"/>
            <a:ext cx="7524178" cy="1316933"/>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2263" y="3109535"/>
            <a:ext cx="2622550" cy="340766"/>
          </a:xfrm>
          <a:prstGeom prst="rect">
            <a:avLst/>
          </a:prstGeom>
        </p:spPr>
        <p:txBody>
          <a:bodyPr lIns="63960" tIns="31977" rIns="63960" bIns="31977"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a:t>Click to edit master text styles</a:t>
            </a:r>
          </a:p>
        </p:txBody>
      </p:sp>
      <p:sp>
        <p:nvSpPr>
          <p:cNvPr id="8" name="Subtitle 2"/>
          <p:cNvSpPr>
            <a:spLocks noGrp="1"/>
          </p:cNvSpPr>
          <p:nvPr>
            <p:ph type="subTitle" idx="1" hasCustomPrompt="1"/>
          </p:nvPr>
        </p:nvSpPr>
        <p:spPr>
          <a:xfrm>
            <a:off x="325436" y="1772582"/>
            <a:ext cx="7508304" cy="947410"/>
          </a:xfrm>
          <a:prstGeom prst="rect">
            <a:avLst/>
          </a:prstGeom>
        </p:spPr>
        <p:txBody>
          <a:bodyPr lIns="63960" tIns="31977" rIns="63960" bIns="31977" anchor="t">
            <a:noAutofit/>
          </a:bodyPr>
          <a:lstStyle>
            <a:lvl1pPr marL="0" indent="0" algn="l">
              <a:buNone/>
              <a:defRPr sz="18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322461" y="3394464"/>
            <a:ext cx="2622351" cy="2102073"/>
          </a:xfrm>
          <a:prstGeom prst="rect">
            <a:avLst/>
          </a:prstGeom>
        </p:spPr>
        <p:txBody>
          <a:bodyPr lIns="63960" tIns="31977" rIns="63960" bIns="31977">
            <a:noAutofit/>
          </a:bodyPr>
          <a:lstStyle>
            <a:lvl1pPr marL="0" indent="0" algn="l">
              <a:lnSpc>
                <a:spcPct val="100000"/>
              </a:lnSpc>
              <a:spcBef>
                <a:spcPts val="0"/>
              </a:spcBef>
              <a:spcAft>
                <a:spcPts val="420"/>
              </a:spcAft>
              <a:buFontTx/>
              <a:buNone/>
              <a:defRPr sz="1300">
                <a:solidFill>
                  <a:srgbClr val="141313"/>
                </a:solidFill>
              </a:defRPr>
            </a:lvl1pPr>
            <a:lvl2pPr marL="456811" indent="0">
              <a:buFontTx/>
              <a:buNone/>
              <a:defRPr sz="1300"/>
            </a:lvl2pPr>
            <a:lvl3pPr marL="913626" indent="0">
              <a:buFontTx/>
              <a:buNone/>
              <a:defRPr sz="1300"/>
            </a:lvl3pPr>
            <a:lvl4pPr marL="1370440" indent="0">
              <a:buFontTx/>
              <a:buNone/>
              <a:defRPr sz="1300"/>
            </a:lvl4pPr>
            <a:lvl5pPr marL="1827253" indent="0">
              <a:buFontTx/>
              <a:buNone/>
              <a:defRPr sz="1300"/>
            </a:lvl5pPr>
          </a:lstStyle>
          <a:p>
            <a:pPr lvl="0"/>
            <a:r>
              <a:rPr lang="en-US" dirty="0"/>
              <a:t>Click to edit master text styles</a:t>
            </a:r>
          </a:p>
        </p:txBody>
      </p:sp>
      <p:sp>
        <p:nvSpPr>
          <p:cNvPr id="15" name="Content Placeholder 17"/>
          <p:cNvSpPr>
            <a:spLocks noGrp="1"/>
          </p:cNvSpPr>
          <p:nvPr>
            <p:ph sz="quarter" idx="17" hasCustomPrompt="1"/>
          </p:nvPr>
        </p:nvSpPr>
        <p:spPr>
          <a:xfrm>
            <a:off x="3246351" y="3109535"/>
            <a:ext cx="2622550" cy="340766"/>
          </a:xfrm>
          <a:prstGeom prst="rect">
            <a:avLst/>
          </a:prstGeom>
        </p:spPr>
        <p:txBody>
          <a:bodyPr lIns="63960" tIns="31977" rIns="63960" bIns="31977"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a:t>Click to edit master text styles</a:t>
            </a:r>
          </a:p>
        </p:txBody>
      </p:sp>
      <p:sp>
        <p:nvSpPr>
          <p:cNvPr id="17" name="Text Placeholder 5"/>
          <p:cNvSpPr>
            <a:spLocks noGrp="1"/>
          </p:cNvSpPr>
          <p:nvPr>
            <p:ph type="body" sz="quarter" idx="18" hasCustomPrompt="1"/>
          </p:nvPr>
        </p:nvSpPr>
        <p:spPr>
          <a:xfrm>
            <a:off x="3246551" y="3394464"/>
            <a:ext cx="2622351" cy="2102073"/>
          </a:xfrm>
          <a:prstGeom prst="rect">
            <a:avLst/>
          </a:prstGeom>
        </p:spPr>
        <p:txBody>
          <a:bodyPr lIns="63960" tIns="31977" rIns="63960" bIns="31977">
            <a:noAutofit/>
          </a:bodyPr>
          <a:lstStyle>
            <a:lvl1pPr marL="0" indent="0" algn="l">
              <a:lnSpc>
                <a:spcPct val="100000"/>
              </a:lnSpc>
              <a:spcBef>
                <a:spcPts val="0"/>
              </a:spcBef>
              <a:spcAft>
                <a:spcPts val="420"/>
              </a:spcAft>
              <a:buFontTx/>
              <a:buNone/>
              <a:defRPr sz="1300">
                <a:solidFill>
                  <a:srgbClr val="141313"/>
                </a:solidFill>
              </a:defRPr>
            </a:lvl1pPr>
            <a:lvl2pPr marL="456811" indent="0">
              <a:buFontTx/>
              <a:buNone/>
              <a:defRPr sz="1300"/>
            </a:lvl2pPr>
            <a:lvl3pPr marL="913626" indent="0">
              <a:buFontTx/>
              <a:buNone/>
              <a:defRPr sz="1300"/>
            </a:lvl3pPr>
            <a:lvl4pPr marL="1370440" indent="0">
              <a:buFontTx/>
              <a:buNone/>
              <a:defRPr sz="1300"/>
            </a:lvl4pPr>
            <a:lvl5pPr marL="1827253" indent="0">
              <a:buFontTx/>
              <a:buNone/>
              <a:defRPr sz="1300"/>
            </a:lvl5pPr>
          </a:lstStyle>
          <a:p>
            <a:pPr lvl="0"/>
            <a:r>
              <a:rPr lang="en-US" dirty="0"/>
              <a:t>Click to edit master text styles</a:t>
            </a:r>
          </a:p>
        </p:txBody>
      </p:sp>
      <p:sp>
        <p:nvSpPr>
          <p:cNvPr id="19" name="Content Placeholder 17"/>
          <p:cNvSpPr>
            <a:spLocks noGrp="1"/>
          </p:cNvSpPr>
          <p:nvPr>
            <p:ph sz="quarter" idx="19" hasCustomPrompt="1"/>
          </p:nvPr>
        </p:nvSpPr>
        <p:spPr>
          <a:xfrm>
            <a:off x="6161459" y="3109535"/>
            <a:ext cx="2622550" cy="340766"/>
          </a:xfrm>
          <a:prstGeom prst="rect">
            <a:avLst/>
          </a:prstGeom>
        </p:spPr>
        <p:txBody>
          <a:bodyPr lIns="63960" tIns="31977" rIns="63960" bIns="31977"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a:t>Click to edit master text styles</a:t>
            </a:r>
          </a:p>
        </p:txBody>
      </p:sp>
      <p:sp>
        <p:nvSpPr>
          <p:cNvPr id="20" name="Text Placeholder 5"/>
          <p:cNvSpPr>
            <a:spLocks noGrp="1"/>
          </p:cNvSpPr>
          <p:nvPr>
            <p:ph type="body" sz="quarter" idx="20" hasCustomPrompt="1"/>
          </p:nvPr>
        </p:nvSpPr>
        <p:spPr>
          <a:xfrm>
            <a:off x="6161658" y="3394464"/>
            <a:ext cx="2622351" cy="2102073"/>
          </a:xfrm>
          <a:prstGeom prst="rect">
            <a:avLst/>
          </a:prstGeom>
        </p:spPr>
        <p:txBody>
          <a:bodyPr lIns="63960" tIns="31977" rIns="63960" bIns="31977">
            <a:noAutofit/>
          </a:bodyPr>
          <a:lstStyle>
            <a:lvl1pPr marL="0" indent="0" algn="l">
              <a:lnSpc>
                <a:spcPct val="100000"/>
              </a:lnSpc>
              <a:spcBef>
                <a:spcPts val="0"/>
              </a:spcBef>
              <a:spcAft>
                <a:spcPts val="420"/>
              </a:spcAft>
              <a:buFontTx/>
              <a:buNone/>
              <a:defRPr sz="1300">
                <a:solidFill>
                  <a:srgbClr val="141313"/>
                </a:solidFill>
              </a:defRPr>
            </a:lvl1pPr>
            <a:lvl2pPr marL="456811" indent="0">
              <a:buFontTx/>
              <a:buNone/>
              <a:defRPr sz="1300"/>
            </a:lvl2pPr>
            <a:lvl3pPr marL="913626" indent="0">
              <a:buFontTx/>
              <a:buNone/>
              <a:defRPr sz="1300"/>
            </a:lvl3pPr>
            <a:lvl4pPr marL="1370440" indent="0">
              <a:buFontTx/>
              <a:buNone/>
              <a:defRPr sz="1300"/>
            </a:lvl4pPr>
            <a:lvl5pPr marL="1827253" indent="0">
              <a:buFontTx/>
              <a:buNone/>
              <a:defRPr sz="13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7833756" y="387168"/>
            <a:ext cx="955693" cy="328668"/>
          </a:xfrm>
          <a:prstGeom prst="rect">
            <a:avLst/>
          </a:prstGeom>
        </p:spPr>
      </p:pic>
      <p:cxnSp>
        <p:nvCxnSpPr>
          <p:cNvPr id="21" name="Straight Connector 20"/>
          <p:cNvCxnSpPr/>
          <p:nvPr userDrawn="1"/>
        </p:nvCxnSpPr>
        <p:spPr>
          <a:xfrm>
            <a:off x="370086" y="2969444"/>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302113" y="2968120"/>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225158" y="2966799"/>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3351330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563" y="359833"/>
            <a:ext cx="8488164" cy="1143000"/>
          </a:xfrm>
          <a:prstGeom prst="rect">
            <a:avLst/>
          </a:prstGeom>
        </p:spPr>
        <p:txBody>
          <a:bodyPr vert="horz" lIns="63960" tIns="31977" rIns="63960" bIns="31977"/>
          <a:lstStyle>
            <a:lvl1pPr algn="l">
              <a:defRPr sz="3800"/>
            </a:lvl1pPr>
          </a:lstStyle>
          <a:p>
            <a:r>
              <a:rPr lang="en-US" dirty="0"/>
              <a:t>Click to edit master title style</a:t>
            </a:r>
          </a:p>
        </p:txBody>
      </p:sp>
      <p:sp>
        <p:nvSpPr>
          <p:cNvPr id="3" name="Date Placeholder 2"/>
          <p:cNvSpPr>
            <a:spLocks noGrp="1"/>
          </p:cNvSpPr>
          <p:nvPr>
            <p:ph type="dt" sz="half" idx="10"/>
          </p:nvPr>
        </p:nvSpPr>
        <p:spPr/>
        <p:txBody>
          <a:bodyPr/>
          <a:lstStyle/>
          <a:p>
            <a:fld id="{6AC36616-F1EC-9F4F-8152-D70734806A6B}" type="datetime4">
              <a:rPr lang="en-US" smtClean="0"/>
              <a:pPr/>
              <a:t>September 1, 2020</a:t>
            </a:fld>
            <a:endParaRPr lang="en-US" dirty="0"/>
          </a:p>
        </p:txBody>
      </p:sp>
      <p:sp>
        <p:nvSpPr>
          <p:cNvPr id="4" name="Footer Placeholder 3"/>
          <p:cNvSpPr>
            <a:spLocks noGrp="1"/>
          </p:cNvSpPr>
          <p:nvPr>
            <p:ph type="ftr" sz="quarter" idx="11"/>
          </p:nvPr>
        </p:nvSpPr>
        <p:spPr/>
        <p:txBody>
          <a:bodyPr/>
          <a:lstStyle/>
          <a:p>
            <a:r>
              <a:rPr lang="en-US" dirty="0"/>
              <a:t>Conduent internal use only</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325437" y="1735667"/>
            <a:ext cx="8463996" cy="3524250"/>
          </a:xfrm>
          <a:prstGeom prst="rect">
            <a:avLst/>
          </a:prstGeom>
        </p:spPr>
        <p:txBody>
          <a:bodyPr vert="horz" lIns="63960" tIns="31977" rIns="63960" bIns="31977"/>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7" name="Straight Connector 6"/>
          <p:cNvCxnSpPr/>
          <p:nvPr userDrawn="1"/>
        </p:nvCxnSpPr>
        <p:spPr>
          <a:xfrm>
            <a:off x="378040"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1068955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2" y="455649"/>
            <a:ext cx="7524178" cy="1280018"/>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7833756" y="387168"/>
            <a:ext cx="955693" cy="328668"/>
          </a:xfrm>
          <a:prstGeom prst="rect">
            <a:avLst/>
          </a:prstGeom>
        </p:spPr>
      </p:pic>
      <p:sp>
        <p:nvSpPr>
          <p:cNvPr id="26" name="Freeform 25"/>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
        <p:nvSpPr>
          <p:cNvPr id="9" name="Text Placeholder 8"/>
          <p:cNvSpPr>
            <a:spLocks noGrp="1"/>
          </p:cNvSpPr>
          <p:nvPr>
            <p:ph type="body" sz="quarter" idx="13" hasCustomPrompt="1"/>
          </p:nvPr>
        </p:nvSpPr>
        <p:spPr>
          <a:xfrm>
            <a:off x="325437" y="1735667"/>
            <a:ext cx="8463996" cy="3524250"/>
          </a:xfrm>
          <a:prstGeom prst="rect">
            <a:avLst/>
          </a:prstGeom>
        </p:spPr>
        <p:txBody>
          <a:bodyPr vert="horz" lIns="63960" tIns="31977" rIns="63960" bIns="31977"/>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10" name="Straight Connector 9"/>
          <p:cNvCxnSpPr/>
          <p:nvPr userDrawn="1"/>
        </p:nvCxnSpPr>
        <p:spPr>
          <a:xfrm>
            <a:off x="378040"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4771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4206876" y="0"/>
            <a:ext cx="4937125"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3960" tIns="31977" rIns="63960" bIns="31977" anchor="b">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7224" y="2692833"/>
            <a:ext cx="3585964" cy="2438399"/>
          </a:xfrm>
          <a:prstGeom prst="rect">
            <a:avLst/>
          </a:prstGeom>
        </p:spPr>
        <p:txBody>
          <a:bodyPr lIns="63960" tIns="31977" rIns="63960" bIns="31977">
            <a:noAutofit/>
          </a:bodyPr>
          <a:lstStyle>
            <a:lvl1pPr marL="159892" indent="-159892">
              <a:spcBef>
                <a:spcPts val="0"/>
              </a:spcBef>
              <a:spcAft>
                <a:spcPts val="420"/>
              </a:spcAft>
              <a:defRPr sz="1500">
                <a:solidFill>
                  <a:srgbClr val="141313"/>
                </a:solidFill>
              </a:defRPr>
            </a:lvl1pPr>
            <a:lvl2pPr marL="364202" indent="-204310">
              <a:spcBef>
                <a:spcPts val="0"/>
              </a:spcBef>
              <a:spcAft>
                <a:spcPts val="420"/>
              </a:spcAft>
              <a:defRPr sz="1500">
                <a:solidFill>
                  <a:srgbClr val="141313"/>
                </a:solidFill>
              </a:defRPr>
            </a:lvl2pPr>
            <a:lvl3pPr marL="524094" indent="-159892">
              <a:spcBef>
                <a:spcPts val="0"/>
              </a:spcBef>
              <a:spcAft>
                <a:spcPts val="420"/>
              </a:spcAft>
              <a:defRPr sz="1500">
                <a:solidFill>
                  <a:srgbClr val="141313"/>
                </a:solidFill>
              </a:defRPr>
            </a:lvl3pPr>
            <a:lvl4pPr marL="719514" indent="-195423">
              <a:spcBef>
                <a:spcPts val="0"/>
              </a:spcBef>
              <a:spcAft>
                <a:spcPts val="420"/>
              </a:spcAft>
              <a:defRPr sz="1500">
                <a:solidFill>
                  <a:srgbClr val="141313"/>
                </a:solidFill>
              </a:defRPr>
            </a:lvl4pPr>
            <a:lvl5pPr marL="879406" indent="-159892">
              <a:spcBef>
                <a:spcPts val="0"/>
              </a:spcBef>
              <a:spcAft>
                <a:spcPts val="420"/>
              </a:spcAft>
              <a:defRPr sz="15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322462" y="2332984"/>
            <a:ext cx="3582789" cy="423333"/>
          </a:xfrm>
          <a:prstGeom prst="rect">
            <a:avLst/>
          </a:prstGeom>
        </p:spPr>
        <p:txBody>
          <a:bodyPr lIns="63960" tIns="31977" rIns="63960" bIns="31977">
            <a:noAutofit/>
          </a:bodyPr>
          <a:lstStyle>
            <a:lvl1pPr marL="0" indent="0" algn="l">
              <a:buNone/>
              <a:defRPr sz="1500" b="0">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7833756" y="391845"/>
            <a:ext cx="955693" cy="328678"/>
          </a:xfrm>
          <a:prstGeom prst="rect">
            <a:avLst/>
          </a:prstGeom>
        </p:spPr>
      </p:pic>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2597325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3960" tIns="31977" rIns="63960" bIns="31977" anchor="b">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7224" y="2692833"/>
            <a:ext cx="3585964" cy="2438399"/>
          </a:xfrm>
          <a:prstGeom prst="rect">
            <a:avLst/>
          </a:prstGeom>
        </p:spPr>
        <p:txBody>
          <a:bodyPr lIns="63960" tIns="31977" rIns="63960" bIns="31977">
            <a:noAutofit/>
          </a:bodyPr>
          <a:lstStyle>
            <a:lvl1pPr marL="159892" indent="-159892">
              <a:spcBef>
                <a:spcPts val="0"/>
              </a:spcBef>
              <a:spcAft>
                <a:spcPts val="420"/>
              </a:spcAft>
              <a:defRPr sz="1500">
                <a:solidFill>
                  <a:srgbClr val="141313"/>
                </a:solidFill>
              </a:defRPr>
            </a:lvl1pPr>
            <a:lvl2pPr marL="364202" indent="-204310">
              <a:spcBef>
                <a:spcPts val="0"/>
              </a:spcBef>
              <a:spcAft>
                <a:spcPts val="420"/>
              </a:spcAft>
              <a:defRPr sz="1500">
                <a:solidFill>
                  <a:srgbClr val="141313"/>
                </a:solidFill>
              </a:defRPr>
            </a:lvl2pPr>
            <a:lvl3pPr marL="524094" indent="-159892">
              <a:spcBef>
                <a:spcPts val="0"/>
              </a:spcBef>
              <a:spcAft>
                <a:spcPts val="420"/>
              </a:spcAft>
              <a:defRPr sz="1500">
                <a:solidFill>
                  <a:srgbClr val="141313"/>
                </a:solidFill>
              </a:defRPr>
            </a:lvl3pPr>
            <a:lvl4pPr marL="719514" indent="-195423">
              <a:spcBef>
                <a:spcPts val="0"/>
              </a:spcBef>
              <a:spcAft>
                <a:spcPts val="420"/>
              </a:spcAft>
              <a:defRPr sz="1500">
                <a:solidFill>
                  <a:srgbClr val="141313"/>
                </a:solidFill>
              </a:defRPr>
            </a:lvl4pPr>
            <a:lvl5pPr marL="879406" indent="-159892">
              <a:spcBef>
                <a:spcPts val="0"/>
              </a:spcBef>
              <a:spcAft>
                <a:spcPts val="420"/>
              </a:spcAft>
              <a:defRPr sz="15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322462" y="2332984"/>
            <a:ext cx="3582789" cy="423333"/>
          </a:xfrm>
          <a:prstGeom prst="rect">
            <a:avLst/>
          </a:prstGeom>
        </p:spPr>
        <p:txBody>
          <a:bodyPr lIns="63960" tIns="31977" rIns="63960" bIns="31977">
            <a:noAutofit/>
          </a:bodyPr>
          <a:lstStyle>
            <a:lvl1pPr marL="0" indent="0" algn="l">
              <a:buNone/>
              <a:defRPr sz="1500" b="0">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648320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1" y="454717"/>
            <a:ext cx="7539603" cy="1320637"/>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302" y="2562300"/>
            <a:ext cx="2074863" cy="2692399"/>
          </a:xfrm>
          <a:prstGeom prst="rect">
            <a:avLst/>
          </a:prstGeom>
        </p:spPr>
        <p:txBody>
          <a:bodyPr lIns="63960" tIns="31977" rIns="63960" bIns="31977">
            <a:noAutofit/>
          </a:bodyPr>
          <a:lstStyle>
            <a:lvl1pPr marL="0" indent="0">
              <a:spcBef>
                <a:spcPts val="0"/>
              </a:spcBef>
              <a:spcAft>
                <a:spcPts val="420"/>
              </a:spcAft>
              <a:buFontTx/>
              <a:buNone/>
              <a:defRPr sz="1500">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2" y="1821450"/>
            <a:ext cx="2071688" cy="740833"/>
          </a:xfrm>
          <a:prstGeom prst="rect">
            <a:avLst/>
          </a:prstGeom>
        </p:spPr>
        <p:txBody>
          <a:bodyPr lIns="63960" tIns="31977" rIns="63960" bIns="31977">
            <a:noAutofit/>
          </a:bodyPr>
          <a:lstStyle>
            <a:lvl1pPr marL="0" indent="0" algn="l">
              <a:buNone/>
              <a:defRPr sz="15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a:off x="378040" y="1776679"/>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90" y="1775354"/>
            <a:ext cx="627856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450"/>
            <a:ext cx="6326188" cy="550333"/>
          </a:xfrm>
          <a:prstGeom prst="rect">
            <a:avLst/>
          </a:prstGeom>
        </p:spPr>
        <p:txBody>
          <a:bodyPr vert="horz" lIns="63960" tIns="31977" rIns="63960" bIns="31977"/>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501204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14524" y="456724"/>
            <a:ext cx="7540578" cy="1312333"/>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1821654"/>
            <a:ext cx="1934964" cy="772583"/>
          </a:xfrm>
          <a:prstGeom prst="rect">
            <a:avLst/>
          </a:prstGeom>
        </p:spPr>
        <p:txBody>
          <a:bodyPr lIns="63960" tIns="31977" rIns="63960" bIns="31977">
            <a:noAutofit/>
          </a:bodyPr>
          <a:lstStyle>
            <a:lvl1pPr marL="0" indent="0">
              <a:spcBef>
                <a:spcPts val="0"/>
              </a:spcBef>
              <a:spcAft>
                <a:spcPts val="420"/>
              </a:spcAft>
              <a:buFontTx/>
              <a:buNone/>
              <a:defRPr sz="1500" b="1">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a:t>Click to edit master text styles</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a:off x="378040" y="1779294"/>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90" y="1777971"/>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650"/>
            <a:ext cx="6326188" cy="550333"/>
          </a:xfrm>
          <a:prstGeom prst="rect">
            <a:avLst/>
          </a:prstGeom>
        </p:spPr>
        <p:txBody>
          <a:bodyPr vert="horz" lIns="63960" tIns="31977" rIns="63960" bIns="31977"/>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371061" y="2594233"/>
            <a:ext cx="2000250" cy="889000"/>
          </a:xfrm>
          <a:prstGeom prst="rect">
            <a:avLst/>
          </a:prstGeom>
          <a:solidFill>
            <a:srgbClr val="284563"/>
          </a:solidFill>
          <a:ln>
            <a:noFill/>
          </a:ln>
        </p:spPr>
        <p:txBody>
          <a:bodyPr vert="horz" lIns="63960" tIns="63960" rIns="63960" bIns="31977"/>
          <a:lstStyle>
            <a:lvl1pPr marL="79946"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2457649" y="2594233"/>
            <a:ext cx="6326188" cy="889000"/>
          </a:xfrm>
          <a:prstGeom prst="rect">
            <a:avLst/>
          </a:prstGeom>
        </p:spPr>
        <p:txBody>
          <a:bodyPr vert="horz" lIns="63960" tIns="31977" rIns="63960" bIns="31977"/>
          <a:lstStyle>
            <a:lvl1pPr marL="124364" indent="-124364">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371061" y="3610233"/>
            <a:ext cx="2000250" cy="889000"/>
          </a:xfrm>
          <a:prstGeom prst="rect">
            <a:avLst/>
          </a:prstGeom>
          <a:solidFill>
            <a:srgbClr val="284563"/>
          </a:solidFill>
          <a:ln>
            <a:noFill/>
          </a:ln>
        </p:spPr>
        <p:txBody>
          <a:bodyPr vert="horz" lIns="63960" tIns="63960" rIns="63960" bIns="31977"/>
          <a:lstStyle>
            <a:lvl1pPr marL="79946"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2465586" y="3610233"/>
            <a:ext cx="6318250" cy="889000"/>
          </a:xfrm>
          <a:prstGeom prst="rect">
            <a:avLst/>
          </a:prstGeom>
        </p:spPr>
        <p:txBody>
          <a:bodyPr vert="horz" lIns="63960" tIns="31977" rIns="63960" bIns="31977"/>
          <a:lstStyle>
            <a:lvl1pPr marL="124364" indent="-124364">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371061" y="4622001"/>
            <a:ext cx="2000250" cy="889000"/>
          </a:xfrm>
          <a:prstGeom prst="rect">
            <a:avLst/>
          </a:prstGeom>
          <a:solidFill>
            <a:srgbClr val="284563"/>
          </a:solidFill>
          <a:ln>
            <a:noFill/>
          </a:ln>
        </p:spPr>
        <p:txBody>
          <a:bodyPr vert="horz" lIns="63960" tIns="63960" rIns="63960" bIns="31977"/>
          <a:lstStyle>
            <a:lvl1pPr marL="79946"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2465586" y="4622001"/>
            <a:ext cx="6318250" cy="889000"/>
          </a:xfrm>
          <a:prstGeom prst="rect">
            <a:avLst/>
          </a:prstGeom>
        </p:spPr>
        <p:txBody>
          <a:bodyPr vert="horz" lIns="63960" tIns="31977" rIns="63960" bIns="31977"/>
          <a:lstStyle>
            <a:lvl1pPr marL="124364" indent="-124364">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1573505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2505274" y="1775354"/>
            <a:ext cx="6271698" cy="44053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6" y="454717"/>
            <a:ext cx="7511751" cy="1320637"/>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302" y="2570283"/>
            <a:ext cx="2074863" cy="2692399"/>
          </a:xfrm>
          <a:prstGeom prst="rect">
            <a:avLst/>
          </a:prstGeom>
        </p:spPr>
        <p:txBody>
          <a:bodyPr lIns="63960" tIns="31977" rIns="63960" bIns="31977">
            <a:noAutofit/>
          </a:bodyPr>
          <a:lstStyle>
            <a:lvl1pPr marL="0" indent="0">
              <a:spcBef>
                <a:spcPts val="0"/>
              </a:spcBef>
              <a:spcAft>
                <a:spcPts val="420"/>
              </a:spcAft>
              <a:buFontTx/>
              <a:buNone/>
              <a:defRPr sz="1500">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2" y="1821450"/>
            <a:ext cx="2071688" cy="740833"/>
          </a:xfrm>
          <a:prstGeom prst="rect">
            <a:avLst/>
          </a:prstGeom>
        </p:spPr>
        <p:txBody>
          <a:bodyPr lIns="63960" tIns="31977" rIns="63960" bIns="31977">
            <a:noAutofit/>
          </a:bodyPr>
          <a:lstStyle>
            <a:lvl1pPr marL="0" indent="0" algn="l">
              <a:buNone/>
              <a:defRPr sz="15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a:off x="378040" y="1776679"/>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568774" y="1821450"/>
            <a:ext cx="5075039" cy="550333"/>
          </a:xfrm>
          <a:prstGeom prst="rect">
            <a:avLst/>
          </a:prstGeom>
        </p:spPr>
        <p:txBody>
          <a:bodyPr vert="horz" lIns="63960" tIns="31977" rIns="63960" bIns="31977"/>
          <a:lstStyle>
            <a:lvl1pPr marL="0" indent="0">
              <a:buFontTx/>
              <a:buNone/>
              <a:defRPr sz="1500" b="1">
                <a:solidFill>
                  <a:srgbClr val="FFFFFE"/>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2724111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7" y="2562283"/>
            <a:ext cx="2807968" cy="3418417"/>
          </a:xfrm>
          <a:prstGeom prst="rect">
            <a:avLst/>
          </a:prstGeom>
        </p:spPr>
        <p:txBody>
          <a:bodyPr lIns="63960" tIns="31977" rIns="63960" bIns="31977">
            <a:noAutofit/>
          </a:bodyPr>
          <a:lstStyle>
            <a:lvl1pPr marL="0" indent="0">
              <a:spcBef>
                <a:spcPts val="0"/>
              </a:spcBef>
              <a:spcAft>
                <a:spcPts val="420"/>
              </a:spcAft>
              <a:buFontTx/>
              <a:buNone/>
              <a:defRPr sz="1500">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77" y="1821450"/>
            <a:ext cx="2804793" cy="740833"/>
          </a:xfrm>
          <a:prstGeom prst="rect">
            <a:avLst/>
          </a:prstGeom>
        </p:spPr>
        <p:txBody>
          <a:bodyPr lIns="63960" tIns="31977" rIns="63960" bIns="31977">
            <a:noAutofit/>
          </a:bodyPr>
          <a:lstStyle>
            <a:lvl1pPr marL="0" indent="0" algn="l">
              <a:buNone/>
              <a:defRPr sz="15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9" y="1821450"/>
            <a:ext cx="2786895" cy="740833"/>
          </a:xfrm>
          <a:prstGeom prst="rect">
            <a:avLst/>
          </a:prstGeom>
        </p:spPr>
        <p:txBody>
          <a:bodyPr vert="horz" lIns="63960" tIns="31977" rIns="63960" bIns="31977"/>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3960" tIns="31977" rIns="63960" bIns="31977"/>
          <a:lstStyle>
            <a:lvl1pPr marL="0" indent="0">
              <a:buFontTx/>
              <a:buNone/>
              <a:defRPr sz="15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3158099" y="2562283"/>
            <a:ext cx="2786895" cy="3418417"/>
          </a:xfrm>
          <a:prstGeom prst="rect">
            <a:avLst/>
          </a:prstGeom>
        </p:spPr>
        <p:txBody>
          <a:bodyPr vert="horz" lIns="63960" tIns="31977" rIns="63960" bIns="31977"/>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3960" tIns="31977" rIns="63960" bIns="31977"/>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058421" y="1772709"/>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34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3/22/2018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4239036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7" y="2562283"/>
            <a:ext cx="2807968" cy="3418417"/>
          </a:xfrm>
          <a:prstGeom prst="rect">
            <a:avLst/>
          </a:prstGeom>
        </p:spPr>
        <p:txBody>
          <a:bodyPr lIns="63960" tIns="31977" rIns="63960" bIns="31977">
            <a:noAutofit/>
          </a:bodyPr>
          <a:lstStyle>
            <a:lvl1pPr marL="0" indent="0">
              <a:spcBef>
                <a:spcPts val="0"/>
              </a:spcBef>
              <a:spcAft>
                <a:spcPts val="420"/>
              </a:spcAft>
              <a:buFontTx/>
              <a:buNone/>
              <a:defRPr sz="1500">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77" y="1821450"/>
            <a:ext cx="2804793" cy="740833"/>
          </a:xfrm>
          <a:prstGeom prst="rect">
            <a:avLst/>
          </a:prstGeom>
        </p:spPr>
        <p:txBody>
          <a:bodyPr lIns="63960" tIns="31977" rIns="63960" bIns="31977">
            <a:noAutofit/>
          </a:bodyPr>
          <a:lstStyle>
            <a:lvl1pPr marL="0" indent="0" algn="l">
              <a:buNone/>
              <a:defRPr sz="15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9" y="1821450"/>
            <a:ext cx="2786895" cy="740833"/>
          </a:xfrm>
          <a:prstGeom prst="rect">
            <a:avLst/>
          </a:prstGeom>
        </p:spPr>
        <p:txBody>
          <a:bodyPr vert="horz" lIns="63960" tIns="31977" rIns="63960" bIns="31977"/>
          <a:lstStyle>
            <a:lvl1pPr marL="0" indent="0">
              <a:buFontTx/>
              <a:buNone/>
              <a:defRPr sz="1500" b="1">
                <a:solidFill>
                  <a:schemeClr val="accent1"/>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3960" tIns="31977" rIns="63960" bIns="31977"/>
          <a:lstStyle>
            <a:lvl1pPr marL="0" indent="0">
              <a:buFontTx/>
              <a:buNone/>
              <a:defRPr sz="1500" b="1">
                <a:solidFill>
                  <a:schemeClr val="accent4"/>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3158099" y="2562283"/>
            <a:ext cx="2786895" cy="3418417"/>
          </a:xfrm>
          <a:prstGeom prst="rect">
            <a:avLst/>
          </a:prstGeom>
        </p:spPr>
        <p:txBody>
          <a:bodyPr vert="horz" lIns="63960" tIns="31977" rIns="63960" bIns="31977"/>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3960" tIns="31977" rIns="63960" bIns="31977"/>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058421" y="1772709"/>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903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1" y="454717"/>
            <a:ext cx="7539603" cy="1320637"/>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302" y="2562300"/>
            <a:ext cx="2074863" cy="2692399"/>
          </a:xfrm>
          <a:prstGeom prst="rect">
            <a:avLst/>
          </a:prstGeom>
        </p:spPr>
        <p:txBody>
          <a:bodyPr lIns="63960" tIns="31977" rIns="63960" bIns="31977">
            <a:noAutofit/>
          </a:bodyPr>
          <a:lstStyle>
            <a:lvl1pPr marL="0" indent="0">
              <a:spcBef>
                <a:spcPts val="0"/>
              </a:spcBef>
              <a:spcAft>
                <a:spcPts val="420"/>
              </a:spcAft>
              <a:buFontTx/>
              <a:buNone/>
              <a:defRPr sz="1500">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2" y="1821450"/>
            <a:ext cx="2071688" cy="740833"/>
          </a:xfrm>
          <a:prstGeom prst="rect">
            <a:avLst/>
          </a:prstGeom>
        </p:spPr>
        <p:txBody>
          <a:bodyPr lIns="63960" tIns="31977" rIns="63960" bIns="31977">
            <a:noAutofit/>
          </a:bodyPr>
          <a:lstStyle>
            <a:lvl1pPr marL="0" indent="0" algn="l">
              <a:buNone/>
              <a:defRPr sz="15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a:off x="378040" y="1776679"/>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90" y="1775353"/>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67869"/>
            <a:ext cx="1587500" cy="1058333"/>
          </a:xfrm>
          <a:prstGeom prst="rect">
            <a:avLst/>
          </a:prstGeom>
        </p:spPr>
        <p:txBody>
          <a:bodyPr vert="horz" lIns="63960" tIns="31977" rIns="63960" bIns="31977"/>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4045149" y="1867869"/>
            <a:ext cx="1587500" cy="1058333"/>
          </a:xfrm>
          <a:prstGeom prst="rect">
            <a:avLst/>
          </a:prstGeom>
        </p:spPr>
        <p:txBody>
          <a:bodyPr vert="horz" lIns="63960" tIns="31977" rIns="63960" bIns="31977"/>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5632649" y="1867869"/>
            <a:ext cx="1587500" cy="1058333"/>
          </a:xfrm>
          <a:prstGeom prst="rect">
            <a:avLst/>
          </a:prstGeom>
        </p:spPr>
        <p:txBody>
          <a:bodyPr vert="horz" lIns="63960" tIns="31977" rIns="63960" bIns="31977"/>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7220149" y="1867869"/>
            <a:ext cx="1641276" cy="1058333"/>
          </a:xfrm>
          <a:prstGeom prst="rect">
            <a:avLst/>
          </a:prstGeom>
        </p:spPr>
        <p:txBody>
          <a:bodyPr vert="horz" lIns="63960" tIns="31977" rIns="63960" bIns="31977"/>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1159802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1,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1" y="454717"/>
            <a:ext cx="7539603" cy="1321960"/>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7" y="4821917"/>
            <a:ext cx="4186238" cy="1488018"/>
          </a:xfrm>
          <a:prstGeom prst="rect">
            <a:avLst/>
          </a:prstGeom>
        </p:spPr>
        <p:txBody>
          <a:bodyPr lIns="63960" tIns="31977" rIns="63960" bIns="31977">
            <a:noAutofit/>
          </a:bodyPr>
          <a:lstStyle>
            <a:lvl1pPr marL="0" indent="0">
              <a:spcBef>
                <a:spcPts val="0"/>
              </a:spcBef>
              <a:spcAft>
                <a:spcPts val="420"/>
              </a:spcAft>
              <a:buFontTx/>
              <a:buNone/>
              <a:defRPr sz="1500">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8461376" cy="740833"/>
          </a:xfrm>
          <a:prstGeom prst="rect">
            <a:avLst/>
          </a:prstGeom>
        </p:spPr>
        <p:txBody>
          <a:bodyPr lIns="63960" tIns="31977" rIns="63960" bIns="31977">
            <a:noAutofit/>
          </a:bodyPr>
          <a:lstStyle>
            <a:lvl1pPr marL="0" indent="0" algn="l">
              <a:buNone/>
              <a:defRPr sz="15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a:off x="378040" y="1776679"/>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70086" y="4773084"/>
            <a:ext cx="411162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4627563" y="4821919"/>
            <a:ext cx="4156274" cy="1471083"/>
          </a:xfrm>
          <a:prstGeom prst="rect">
            <a:avLst/>
          </a:prstGeom>
        </p:spPr>
        <p:txBody>
          <a:bodyPr vert="horz" lIns="63960" tIns="31977" rIns="63960" bIns="31977"/>
          <a:lstStyle>
            <a:lvl1pPr marL="124364" indent="-124364">
              <a:tabLst/>
              <a:defRPr sz="1500">
                <a:solidFill>
                  <a:srgbClr val="141313"/>
                </a:solidFill>
              </a:defRPr>
            </a:lvl1pPr>
            <a:lvl2pPr marL="319784" indent="-195423">
              <a:defRPr sz="1500">
                <a:solidFill>
                  <a:srgbClr val="141313"/>
                </a:solidFill>
              </a:defRPr>
            </a:lvl2pPr>
            <a:lvl3pPr>
              <a:defRPr sz="1500">
                <a:solidFill>
                  <a:srgbClr val="141313"/>
                </a:solidFill>
              </a:defRPr>
            </a:lvl3pPr>
            <a:lvl4pPr>
              <a:defRPr sz="1500">
                <a:solidFill>
                  <a:srgbClr val="141313"/>
                </a:solidFill>
              </a:defRPr>
            </a:lvl4pPr>
            <a:lvl5pPr>
              <a:defRPr sz="15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4627562" y="4771762"/>
            <a:ext cx="4156274"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139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3070192" y="2670504"/>
            <a:ext cx="3028694" cy="1041583"/>
          </a:xfrm>
          <a:prstGeom prst="rect">
            <a:avLst/>
          </a:prstGeom>
        </p:spPr>
      </p:pic>
      <p:sp>
        <p:nvSpPr>
          <p:cNvPr id="9" name="TextBox 8"/>
          <p:cNvSpPr txBox="1"/>
          <p:nvPr userDrawn="1"/>
        </p:nvSpPr>
        <p:spPr>
          <a:xfrm>
            <a:off x="1410259" y="6356361"/>
            <a:ext cx="6326188" cy="249244"/>
          </a:xfrm>
          <a:prstGeom prst="rect">
            <a:avLst/>
          </a:prstGeom>
          <a:noFill/>
        </p:spPr>
        <p:txBody>
          <a:bodyPr wrap="square" lIns="63960" tIns="31977" rIns="63960" bIns="31977" rtlCol="0">
            <a:spAutoFit/>
          </a:bodyPr>
          <a:lstStyle/>
          <a:p>
            <a:pPr defTabSz="456811"/>
            <a:r>
              <a:rPr lang="en-US" sz="600" dirty="0">
                <a:solidFill>
                  <a:srgbClr val="141313"/>
                </a:solidFill>
              </a:rPr>
              <a:t>© 2017 Conduent Business Services, LLC. All rights reserved. Conduent and Conduent Agile Star are trademarks of Conduent Business Services, LLC in the United States and/or other countries.</a:t>
            </a:r>
            <a:endParaRPr lang="en-US" sz="600" dirty="0">
              <a:solidFill>
                <a:srgbClr val="141313"/>
              </a:solidFill>
              <a:cs typeface="Arial"/>
            </a:endParaRPr>
          </a:p>
        </p:txBody>
      </p:sp>
      <p:sp>
        <p:nvSpPr>
          <p:cNvPr id="4" name="Rectangle 3"/>
          <p:cNvSpPr/>
          <p:nvPr userDrawn="1"/>
        </p:nvSpPr>
        <p:spPr>
          <a:xfrm>
            <a:off x="7770572" y="194951"/>
            <a:ext cx="1134949" cy="668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srgbClr val="FFFFFE"/>
              </a:solidFill>
            </a:endParaRPr>
          </a:p>
        </p:txBody>
      </p:sp>
    </p:spTree>
    <p:extLst>
      <p:ext uri="{BB962C8B-B14F-4D97-AF65-F5344CB8AC3E}">
        <p14:creationId xmlns:p14="http://schemas.microsoft.com/office/powerpoint/2010/main" val="4204092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3/22/2018</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240987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3/22/2018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351880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3/22/2018</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126906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3/22/2018</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368036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3/22/2018</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413682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3/22/2018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48933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3/22/2018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135220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3/22/2018</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05315-8276-48D3-BF42-C647C4A643B1}" type="slidenum">
              <a:rPr lang="en-US" smtClean="0"/>
              <a:t>‹#›</a:t>
            </a:fld>
            <a:endParaRPr lang="en-US"/>
          </a:p>
        </p:txBody>
      </p:sp>
    </p:spTree>
    <p:extLst>
      <p:ext uri="{BB962C8B-B14F-4D97-AF65-F5344CB8AC3E}">
        <p14:creationId xmlns:p14="http://schemas.microsoft.com/office/powerpoint/2010/main" val="518642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298466" y="6356353"/>
            <a:ext cx="865747" cy="365125"/>
          </a:xfrm>
          <a:prstGeom prst="rect">
            <a:avLst/>
          </a:prstGeom>
        </p:spPr>
        <p:txBody>
          <a:bodyPr vert="horz" lIns="91361" tIns="45681" rIns="91361" bIns="45681" rtlCol="0" anchor="ctr"/>
          <a:lstStyle>
            <a:lvl1pPr algn="l">
              <a:defRPr sz="700">
                <a:solidFill>
                  <a:srgbClr val="AAAFB9"/>
                </a:solidFill>
                <a:latin typeface="Arial"/>
                <a:cs typeface="Arial"/>
              </a:defRPr>
            </a:lvl1pPr>
          </a:lstStyle>
          <a:p>
            <a:pPr defTabSz="456811"/>
            <a:fld id="{6AC36616-F1EC-9F4F-8152-D70734806A6B}" type="datetime4">
              <a:rPr lang="en-US" smtClean="0"/>
              <a:pPr defTabSz="456811"/>
              <a:t>September 1, 2020</a:t>
            </a:fld>
            <a:endParaRPr lang="en-US" dirty="0"/>
          </a:p>
        </p:txBody>
      </p:sp>
      <p:sp>
        <p:nvSpPr>
          <p:cNvPr id="8" name="Footer Placeholder 4"/>
          <p:cNvSpPr>
            <a:spLocks noGrp="1"/>
          </p:cNvSpPr>
          <p:nvPr>
            <p:ph type="ftr" sz="quarter" idx="3"/>
          </p:nvPr>
        </p:nvSpPr>
        <p:spPr>
          <a:xfrm>
            <a:off x="1164213" y="6356353"/>
            <a:ext cx="4696853" cy="365125"/>
          </a:xfrm>
          <a:prstGeom prst="rect">
            <a:avLst/>
          </a:prstGeom>
        </p:spPr>
        <p:txBody>
          <a:bodyPr vert="horz" lIns="91361" tIns="45681" rIns="91361" bIns="45681" rtlCol="0" anchor="ctr"/>
          <a:lstStyle>
            <a:lvl1pPr algn="l">
              <a:defRPr sz="700">
                <a:solidFill>
                  <a:srgbClr val="AAAFB9"/>
                </a:solidFill>
                <a:latin typeface="Arial"/>
                <a:cs typeface="Arial"/>
              </a:defRPr>
            </a:lvl1pPr>
          </a:lstStyle>
          <a:p>
            <a:pPr defTabSz="456811"/>
            <a:r>
              <a:rPr lang="en-US" dirty="0"/>
              <a:t>Conduent internal use only</a:t>
            </a:r>
          </a:p>
        </p:txBody>
      </p:sp>
      <p:sp>
        <p:nvSpPr>
          <p:cNvPr id="9" name="Slide Number Placeholder 5"/>
          <p:cNvSpPr>
            <a:spLocks noGrp="1"/>
          </p:cNvSpPr>
          <p:nvPr>
            <p:ph type="sldNum" sz="quarter" idx="4"/>
          </p:nvPr>
        </p:nvSpPr>
        <p:spPr>
          <a:xfrm>
            <a:off x="6727825" y="6356353"/>
            <a:ext cx="2133600" cy="365125"/>
          </a:xfrm>
          <a:prstGeom prst="rect">
            <a:avLst/>
          </a:prstGeom>
        </p:spPr>
        <p:txBody>
          <a:bodyPr vert="horz" lIns="91361" tIns="45681" rIns="91361" bIns="45681" rtlCol="0" anchor="ctr"/>
          <a:lstStyle>
            <a:lvl1pPr algn="r">
              <a:defRPr sz="700">
                <a:solidFill>
                  <a:srgbClr val="AAAFB9"/>
                </a:solidFill>
                <a:latin typeface="Arial"/>
                <a:cs typeface="Arial"/>
              </a:defRPr>
            </a:lvl1pPr>
          </a:lstStyle>
          <a:p>
            <a:pPr defTabSz="456811"/>
            <a:fld id="{CACB3E39-5571-0247-86B7-EF41C2ABA1DB}" type="slidenum">
              <a:rPr lang="en-US" smtClean="0"/>
              <a:pPr defTabSz="456811"/>
              <a:t>‹#›</a:t>
            </a:fld>
            <a:endParaRPr lang="en-US" dirty="0"/>
          </a:p>
        </p:txBody>
      </p:sp>
      <p:pic>
        <p:nvPicPr>
          <p:cNvPr id="10" name="Picture 9" descr="conduent_logo_black.eps"/>
          <p:cNvPicPr>
            <a:picLocks noChangeAspect="1"/>
          </p:cNvPicPr>
          <p:nvPr/>
        </p:nvPicPr>
        <p:blipFill>
          <a:blip r:embed="rId22"/>
          <a:stretch>
            <a:fillRect/>
          </a:stretch>
        </p:blipFill>
        <p:spPr>
          <a:xfrm>
            <a:off x="7833756" y="387168"/>
            <a:ext cx="955693" cy="328668"/>
          </a:xfrm>
          <a:prstGeom prst="rect">
            <a:avLst/>
          </a:prstGeom>
        </p:spPr>
      </p:pic>
    </p:spTree>
    <p:extLst>
      <p:ext uri="{BB962C8B-B14F-4D97-AF65-F5344CB8AC3E}">
        <p14:creationId xmlns:p14="http://schemas.microsoft.com/office/powerpoint/2010/main" val="5245405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txStyles>
    <p:titleStyle>
      <a:lvl1pPr algn="ctr" defTabSz="456811" rtl="0" eaLnBrk="1" latinLnBrk="0" hangingPunct="1">
        <a:spcBef>
          <a:spcPct val="0"/>
        </a:spcBef>
        <a:buNone/>
        <a:defRPr sz="4400" kern="1200">
          <a:solidFill>
            <a:schemeClr val="tx1"/>
          </a:solidFill>
          <a:latin typeface="+mj-lt"/>
          <a:ea typeface="+mj-ea"/>
          <a:cs typeface="+mj-cs"/>
        </a:defRPr>
      </a:lvl1pPr>
    </p:titleStyle>
    <p:bodyStyle>
      <a:lvl1pPr marL="342611" indent="-342611" algn="l" defTabSz="456811" rtl="0" eaLnBrk="1" latinLnBrk="0" hangingPunct="1">
        <a:spcBef>
          <a:spcPct val="20000"/>
        </a:spcBef>
        <a:buFont typeface="Arial"/>
        <a:buChar char="•"/>
        <a:defRPr sz="3200" kern="1200">
          <a:solidFill>
            <a:schemeClr val="tx1"/>
          </a:solidFill>
          <a:latin typeface="+mn-lt"/>
          <a:ea typeface="+mn-ea"/>
          <a:cs typeface="+mn-cs"/>
        </a:defRPr>
      </a:lvl1pPr>
      <a:lvl2pPr marL="742321" indent="-285512" algn="l" defTabSz="456811" rtl="0" eaLnBrk="1" latinLnBrk="0" hangingPunct="1">
        <a:spcBef>
          <a:spcPct val="20000"/>
        </a:spcBef>
        <a:buFont typeface="Arial"/>
        <a:buChar char="–"/>
        <a:defRPr sz="2800" kern="1200">
          <a:solidFill>
            <a:schemeClr val="tx1"/>
          </a:solidFill>
          <a:latin typeface="+mn-lt"/>
          <a:ea typeface="+mn-ea"/>
          <a:cs typeface="+mn-cs"/>
        </a:defRPr>
      </a:lvl2pPr>
      <a:lvl3pPr marL="1142031" indent="-228402" algn="l" defTabSz="456811" rtl="0" eaLnBrk="1" latinLnBrk="0" hangingPunct="1">
        <a:spcBef>
          <a:spcPct val="20000"/>
        </a:spcBef>
        <a:buFont typeface="Arial"/>
        <a:buChar char="•"/>
        <a:defRPr sz="2400" kern="1200">
          <a:solidFill>
            <a:schemeClr val="tx1"/>
          </a:solidFill>
          <a:latin typeface="+mn-lt"/>
          <a:ea typeface="+mn-ea"/>
          <a:cs typeface="+mn-cs"/>
        </a:defRPr>
      </a:lvl3pPr>
      <a:lvl4pPr marL="1598840" indent="-228402" algn="l" defTabSz="456811" rtl="0" eaLnBrk="1" latinLnBrk="0" hangingPunct="1">
        <a:spcBef>
          <a:spcPct val="20000"/>
        </a:spcBef>
        <a:buFont typeface="Arial"/>
        <a:buChar char="–"/>
        <a:defRPr sz="2000" kern="1200">
          <a:solidFill>
            <a:schemeClr val="tx1"/>
          </a:solidFill>
          <a:latin typeface="+mn-lt"/>
          <a:ea typeface="+mn-ea"/>
          <a:cs typeface="+mn-cs"/>
        </a:defRPr>
      </a:lvl4pPr>
      <a:lvl5pPr marL="2055652" indent="-228402" algn="l" defTabSz="456811" rtl="0" eaLnBrk="1" latinLnBrk="0" hangingPunct="1">
        <a:spcBef>
          <a:spcPct val="20000"/>
        </a:spcBef>
        <a:buFont typeface="Arial"/>
        <a:buChar char="»"/>
        <a:defRPr sz="2000" kern="1200">
          <a:solidFill>
            <a:schemeClr val="tx1"/>
          </a:solidFill>
          <a:latin typeface="+mn-lt"/>
          <a:ea typeface="+mn-ea"/>
          <a:cs typeface="+mn-cs"/>
        </a:defRPr>
      </a:lvl5pPr>
      <a:lvl6pPr marL="2512458" indent="-228402" algn="l" defTabSz="456811" rtl="0" eaLnBrk="1" latinLnBrk="0" hangingPunct="1">
        <a:spcBef>
          <a:spcPct val="20000"/>
        </a:spcBef>
        <a:buFont typeface="Arial"/>
        <a:buChar char="•"/>
        <a:defRPr sz="2000" kern="1200">
          <a:solidFill>
            <a:schemeClr val="tx1"/>
          </a:solidFill>
          <a:latin typeface="+mn-lt"/>
          <a:ea typeface="+mn-ea"/>
          <a:cs typeface="+mn-cs"/>
        </a:defRPr>
      </a:lvl6pPr>
      <a:lvl7pPr marL="2969271" indent="-228402" algn="l" defTabSz="456811" rtl="0" eaLnBrk="1" latinLnBrk="0" hangingPunct="1">
        <a:spcBef>
          <a:spcPct val="20000"/>
        </a:spcBef>
        <a:buFont typeface="Arial"/>
        <a:buChar char="•"/>
        <a:defRPr sz="2000" kern="1200">
          <a:solidFill>
            <a:schemeClr val="tx1"/>
          </a:solidFill>
          <a:latin typeface="+mn-lt"/>
          <a:ea typeface="+mn-ea"/>
          <a:cs typeface="+mn-cs"/>
        </a:defRPr>
      </a:lvl7pPr>
      <a:lvl8pPr marL="3426085" indent="-228402" algn="l" defTabSz="456811" rtl="0" eaLnBrk="1" latinLnBrk="0" hangingPunct="1">
        <a:spcBef>
          <a:spcPct val="20000"/>
        </a:spcBef>
        <a:buFont typeface="Arial"/>
        <a:buChar char="•"/>
        <a:defRPr sz="2000" kern="1200">
          <a:solidFill>
            <a:schemeClr val="tx1"/>
          </a:solidFill>
          <a:latin typeface="+mn-lt"/>
          <a:ea typeface="+mn-ea"/>
          <a:cs typeface="+mn-cs"/>
        </a:defRPr>
      </a:lvl8pPr>
      <a:lvl9pPr marL="3882900" indent="-228402" algn="l" defTabSz="4568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11" rtl="0" eaLnBrk="1" latinLnBrk="0" hangingPunct="1">
        <a:defRPr sz="1800" kern="1200">
          <a:solidFill>
            <a:schemeClr val="tx1"/>
          </a:solidFill>
          <a:latin typeface="+mn-lt"/>
          <a:ea typeface="+mn-ea"/>
          <a:cs typeface="+mn-cs"/>
        </a:defRPr>
      </a:lvl1pPr>
      <a:lvl2pPr marL="456811" algn="l" defTabSz="456811" rtl="0" eaLnBrk="1" latinLnBrk="0" hangingPunct="1">
        <a:defRPr sz="1800" kern="1200">
          <a:solidFill>
            <a:schemeClr val="tx1"/>
          </a:solidFill>
          <a:latin typeface="+mn-lt"/>
          <a:ea typeface="+mn-ea"/>
          <a:cs typeface="+mn-cs"/>
        </a:defRPr>
      </a:lvl2pPr>
      <a:lvl3pPr marL="913626" algn="l" defTabSz="456811" rtl="0" eaLnBrk="1" latinLnBrk="0" hangingPunct="1">
        <a:defRPr sz="1800" kern="1200">
          <a:solidFill>
            <a:schemeClr val="tx1"/>
          </a:solidFill>
          <a:latin typeface="+mn-lt"/>
          <a:ea typeface="+mn-ea"/>
          <a:cs typeface="+mn-cs"/>
        </a:defRPr>
      </a:lvl3pPr>
      <a:lvl4pPr marL="1370440" algn="l" defTabSz="456811" rtl="0" eaLnBrk="1" latinLnBrk="0" hangingPunct="1">
        <a:defRPr sz="1800" kern="1200">
          <a:solidFill>
            <a:schemeClr val="tx1"/>
          </a:solidFill>
          <a:latin typeface="+mn-lt"/>
          <a:ea typeface="+mn-ea"/>
          <a:cs typeface="+mn-cs"/>
        </a:defRPr>
      </a:lvl4pPr>
      <a:lvl5pPr marL="1827253" algn="l" defTabSz="456811" rtl="0" eaLnBrk="1" latinLnBrk="0" hangingPunct="1">
        <a:defRPr sz="1800" kern="1200">
          <a:solidFill>
            <a:schemeClr val="tx1"/>
          </a:solidFill>
          <a:latin typeface="+mn-lt"/>
          <a:ea typeface="+mn-ea"/>
          <a:cs typeface="+mn-cs"/>
        </a:defRPr>
      </a:lvl5pPr>
      <a:lvl6pPr marL="2284060" algn="l" defTabSz="456811" rtl="0" eaLnBrk="1" latinLnBrk="0" hangingPunct="1">
        <a:defRPr sz="1800" kern="1200">
          <a:solidFill>
            <a:schemeClr val="tx1"/>
          </a:solidFill>
          <a:latin typeface="+mn-lt"/>
          <a:ea typeface="+mn-ea"/>
          <a:cs typeface="+mn-cs"/>
        </a:defRPr>
      </a:lvl6pPr>
      <a:lvl7pPr marL="2740871" algn="l" defTabSz="456811" rtl="0" eaLnBrk="1" latinLnBrk="0" hangingPunct="1">
        <a:defRPr sz="1800" kern="1200">
          <a:solidFill>
            <a:schemeClr val="tx1"/>
          </a:solidFill>
          <a:latin typeface="+mn-lt"/>
          <a:ea typeface="+mn-ea"/>
          <a:cs typeface="+mn-cs"/>
        </a:defRPr>
      </a:lvl7pPr>
      <a:lvl8pPr marL="3197680" algn="l" defTabSz="456811" rtl="0" eaLnBrk="1" latinLnBrk="0" hangingPunct="1">
        <a:defRPr sz="1800" kern="1200">
          <a:solidFill>
            <a:schemeClr val="tx1"/>
          </a:solidFill>
          <a:latin typeface="+mn-lt"/>
          <a:ea typeface="+mn-ea"/>
          <a:cs typeface="+mn-cs"/>
        </a:defRPr>
      </a:lvl8pPr>
      <a:lvl9pPr marL="3654501" algn="l" defTabSz="4568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bcbsnm.com/community-centennial/"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hyperlink" Target="https://www.westernskycommunitycare.com/" TargetMode="External"/><Relationship Id="rId4" Type="http://schemas.openxmlformats.org/officeDocument/2006/relationships/hyperlink" Target="https://www.phs.org/Pages/default.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hsd.state.nm.us/uploads/files/Looking%20For%20Information/General%20Information/Rules%20and%20Statutes/Medical%20Assistance%20Division/MAD%20NMAC%20Eligibility%20Program%20Manual/8.240%20QMB/QMB%208_240_600%20Effective%209_16_13.pdf"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09/8_309_4%20Updated.pdf"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nmmedicaid.portal.conduent.com/static/PDFs/TrainingPresentations/JUST_HEALTH.pdf" TargetMode="External"/><Relationship Id="rId2" Type="http://schemas.openxmlformats.org/officeDocument/2006/relationships/hyperlink" Target="mailto:NM.Providers@state.nm.us"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hyperlink" Target="http://www.hsd.state.nm.us/providers/rules-nm-administrative-code-.asp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state.nm.us"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mailto:NM.Providers@state.nm.us" TargetMode="External"/><Relationship Id="rId5" Type="http://schemas.openxmlformats.org/officeDocument/2006/relationships/hyperlink" Target="mailto:HSD.PEDeterminers@state.nm.us" TargetMode="External"/><Relationship Id="rId4" Type="http://schemas.openxmlformats.org/officeDocument/2006/relationships/hyperlink" Target="http://www.hsd.state.nm.us/mad/" TargetMode="External"/><Relationship Id="rId9" Type="http://schemas.openxmlformats.org/officeDocument/2006/relationships/hyperlink" Target="https://www.yes.state.nm.us/yesnm/home/inde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nmmedicaid.portal.conduent.com/static/index.htm" TargetMode="Externa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71800" y="3200400"/>
            <a:ext cx="4953000" cy="1739900"/>
          </a:xfrm>
          <a:solidFill>
            <a:schemeClr val="bg1"/>
          </a:solidFill>
        </p:spPr>
        <p:txBody>
          <a:bodyPr/>
          <a:lstStyle/>
          <a:p>
            <a:pPr>
              <a:lnSpc>
                <a:spcPct val="100000"/>
              </a:lnSpc>
            </a:pPr>
            <a:br>
              <a:rPr lang="en-US" sz="3100" dirty="0"/>
            </a:br>
            <a:br>
              <a:rPr lang="en-US" sz="3100" dirty="0"/>
            </a:br>
            <a:br>
              <a:rPr lang="en-US" sz="3100" dirty="0"/>
            </a:br>
            <a:r>
              <a:rPr lang="en-US" sz="5400" dirty="0">
                <a:latin typeface="Arial" panose="020B0604020202020204" pitchFamily="34" charset="0"/>
                <a:cs typeface="Arial" panose="020B0604020202020204" pitchFamily="34" charset="0"/>
              </a:rPr>
              <a:t>Eligibility on the </a:t>
            </a:r>
            <a:br>
              <a:rPr lang="en-US" sz="5400"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Web Portal</a:t>
            </a:r>
            <a:br>
              <a:rPr lang="en-US" sz="3100" dirty="0"/>
            </a:br>
            <a:endParaRPr lang="en-US" sz="3100" dirty="0"/>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387713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81000" y="1066800"/>
            <a:ext cx="7877969" cy="779727"/>
          </a:xfrm>
          <a:noFill/>
        </p:spPr>
        <p:txBody>
          <a:bodyPr>
            <a:normAutofit/>
          </a:bodyPr>
          <a:lstStyle/>
          <a:p>
            <a:r>
              <a:rPr lang="en-US" sz="4400" dirty="0">
                <a:solidFill>
                  <a:srgbClr val="000000"/>
                </a:solidFill>
                <a:latin typeface="Arial" panose="020B0604020202020204" pitchFamily="34" charset="0"/>
                <a:cs typeface="Arial" panose="020B0604020202020204" pitchFamily="34" charset="0"/>
              </a:rPr>
              <a:t>Eligibility Inquiry </a:t>
            </a:r>
            <a:r>
              <a:rPr lang="en-US" sz="4400" i="1" dirty="0">
                <a:solidFill>
                  <a:srgbClr val="000000"/>
                </a:solidFill>
                <a:latin typeface="Arial" panose="020B0604020202020204" pitchFamily="34" charset="0"/>
                <a:cs typeface="Arial" panose="020B0604020202020204" pitchFamily="34" charset="0"/>
              </a:rPr>
              <a:t>continued</a:t>
            </a:r>
            <a:endParaRPr lang="en-US" sz="6600" i="1"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168275" lvl="1" indent="-168275" defTabSz="457200">
              <a:spcBef>
                <a:spcPts val="600"/>
              </a:spcBef>
              <a:spcAft>
                <a:spcPts val="600"/>
              </a:spcAft>
              <a:buFont typeface="Arial" pitchFamily="34" charset="0"/>
              <a:buChar char="•"/>
            </a:pPr>
            <a:r>
              <a:rPr lang="en-US" dirty="0">
                <a:solidFill>
                  <a:srgbClr val="000000"/>
                </a:solidFill>
                <a:latin typeface="Arial" panose="020B0604020202020204" pitchFamily="34" charset="0"/>
                <a:cs typeface="Arial" panose="020B0604020202020204" pitchFamily="34" charset="0"/>
              </a:rPr>
              <a:t>Category of Eligibility (COE) and description </a:t>
            </a:r>
          </a:p>
          <a:p>
            <a:pPr marL="168275" lvl="1" indent="-168275" defTabSz="457200">
              <a:spcBef>
                <a:spcPts val="600"/>
              </a:spcBef>
              <a:spcAft>
                <a:spcPts val="600"/>
              </a:spcAft>
              <a:buFont typeface="Arial" pitchFamily="34" charset="0"/>
              <a:buChar char="•"/>
            </a:pPr>
            <a:r>
              <a:rPr lang="en-US" dirty="0">
                <a:solidFill>
                  <a:srgbClr val="000000"/>
                </a:solidFill>
                <a:latin typeface="Arial" panose="020B0604020202020204" pitchFamily="34" charset="0"/>
                <a:cs typeface="Arial" panose="020B0604020202020204" pitchFamily="34" charset="0"/>
              </a:rPr>
              <a:t>Services description and if there are service limitations</a:t>
            </a:r>
          </a:p>
          <a:p>
            <a:pPr marL="168275" lvl="1" indent="-168275" defTabSz="457200">
              <a:spcBef>
                <a:spcPts val="600"/>
              </a:spcBef>
              <a:spcAft>
                <a:spcPts val="600"/>
              </a:spcAft>
              <a:buFont typeface="Arial" pitchFamily="34" charset="0"/>
              <a:buChar char="•"/>
            </a:pPr>
            <a:r>
              <a:rPr lang="en-US" dirty="0">
                <a:solidFill>
                  <a:srgbClr val="000000"/>
                </a:solidFill>
                <a:latin typeface="Arial" panose="020B0604020202020204" pitchFamily="34" charset="0"/>
                <a:cs typeface="Arial" panose="020B0604020202020204" pitchFamily="34" charset="0"/>
              </a:rPr>
              <a:t>Re-certification dates for COE, if they are processed by ISD.</a:t>
            </a:r>
          </a:p>
          <a:p>
            <a:pPr marL="168275" lvl="1" indent="-168275" defTabSz="457200">
              <a:spcBef>
                <a:spcPts val="600"/>
              </a:spcBef>
              <a:spcAft>
                <a:spcPts val="600"/>
              </a:spcAft>
              <a:buFont typeface="Arial" pitchFamily="34" charset="0"/>
              <a:buChar char="•"/>
            </a:pPr>
            <a:r>
              <a:rPr lang="en-US" dirty="0">
                <a:solidFill>
                  <a:srgbClr val="000000"/>
                </a:solidFill>
                <a:latin typeface="Arial" panose="020B0604020202020204" pitchFamily="34" charset="0"/>
                <a:cs typeface="Arial" panose="020B0604020202020204" pitchFamily="34" charset="0"/>
              </a:rPr>
              <a:t>Other Agencies may process re-certifications for some COEs and those re-certification dates may not be reflected in the portal, such as:</a:t>
            </a:r>
          </a:p>
          <a:p>
            <a:pPr marL="625475" lvl="2" indent="-168275" defTabSz="457200">
              <a:spcBef>
                <a:spcPts val="600"/>
              </a:spcBef>
              <a:spcAft>
                <a:spcPts val="600"/>
              </a:spcAft>
              <a:buFont typeface="Arial" pitchFamily="34" charset="0"/>
              <a:buChar char="•"/>
            </a:pPr>
            <a:r>
              <a:rPr lang="en-US" dirty="0">
                <a:solidFill>
                  <a:srgbClr val="000000"/>
                </a:solidFill>
                <a:latin typeface="Arial" panose="020B0604020202020204" pitchFamily="34" charset="0"/>
                <a:cs typeface="Arial" panose="020B0604020202020204" pitchFamily="34" charset="0"/>
              </a:rPr>
              <a:t>Supplemental Security Income (SSI) 001, 003, 004 – recertification dates are determined by the Social Security Administration (SSA)</a:t>
            </a:r>
          </a:p>
          <a:p>
            <a:pPr marL="625475" lvl="2" indent="-168275" defTabSz="457200">
              <a:spcBef>
                <a:spcPts val="600"/>
              </a:spcBef>
              <a:spcAft>
                <a:spcPts val="600"/>
              </a:spcAft>
              <a:buFont typeface="Arial" pitchFamily="34" charset="0"/>
              <a:buChar char="•"/>
            </a:pPr>
            <a:r>
              <a:rPr lang="en-US" dirty="0">
                <a:solidFill>
                  <a:srgbClr val="000000"/>
                </a:solidFill>
                <a:latin typeface="Arial" panose="020B0604020202020204" pitchFamily="34" charset="0"/>
                <a:cs typeface="Arial" panose="020B0604020202020204" pitchFamily="34" charset="0"/>
              </a:rPr>
              <a:t>COE 037 Adoption Subsidy Medicaid recertification dates are determined by Children, Youth and Families Division (CYFD)</a:t>
            </a:r>
          </a:p>
          <a:p>
            <a:pPr marL="625475" lvl="2" indent="-168275" defTabSz="457200">
              <a:spcBef>
                <a:spcPts val="600"/>
              </a:spcBef>
              <a:spcAft>
                <a:spcPts val="600"/>
              </a:spcAft>
              <a:buFont typeface="Arial" pitchFamily="34" charset="0"/>
              <a:buChar char="•"/>
            </a:pPr>
            <a:endParaRPr lang="en-US" sz="1600" dirty="0">
              <a:latin typeface="Arial" panose="020B0604020202020204" pitchFamily="34" charset="0"/>
              <a:cs typeface="Arial" panose="020B0604020202020204" pitchFamily="34" charset="0"/>
            </a:endParaRPr>
          </a:p>
          <a:p>
            <a:pPr marL="625475" lvl="2" indent="-168275" defTabSz="457200">
              <a:spcBef>
                <a:spcPts val="600"/>
              </a:spcBef>
              <a:spcAft>
                <a:spcPts val="600"/>
              </a:spcAft>
              <a:buFont typeface="Arial"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09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20862" y="990600"/>
            <a:ext cx="7877969" cy="779727"/>
          </a:xfrm>
          <a:noFill/>
        </p:spPr>
        <p:txBody>
          <a:bodyPr>
            <a:normAutofit/>
          </a:bodyPr>
          <a:lstStyle/>
          <a:p>
            <a:r>
              <a:rPr lang="en-US" sz="4400" dirty="0">
                <a:solidFill>
                  <a:srgbClr val="000000"/>
                </a:solidFill>
                <a:latin typeface="Arial" panose="020B0604020202020204" pitchFamily="34" charset="0"/>
                <a:cs typeface="Arial" panose="020B0604020202020204" pitchFamily="34" charset="0"/>
              </a:rPr>
              <a:t>Eligibility Inquiry </a:t>
            </a:r>
            <a:r>
              <a:rPr lang="en-US" sz="4400" i="1" dirty="0">
                <a:solidFill>
                  <a:srgbClr val="000000"/>
                </a:solidFill>
                <a:latin typeface="Arial" panose="020B0604020202020204" pitchFamily="34" charset="0"/>
                <a:cs typeface="Arial" panose="020B0604020202020204" pitchFamily="34" charset="0"/>
              </a:rPr>
              <a:t>continued</a:t>
            </a:r>
            <a:endParaRPr lang="en-US" sz="6600" i="1"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320862" y="190500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285750" lvl="1" indent="-285750"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Lock-ins for Managed Care information</a:t>
            </a:r>
          </a:p>
          <a:p>
            <a:pPr marL="625475" lvl="2" indent="-168275" defTabSz="457200">
              <a:spcBef>
                <a:spcPts val="600"/>
              </a:spcBef>
              <a:spcAft>
                <a:spcPts val="600"/>
              </a:spcAft>
              <a:buFont typeface="Arial" pitchFamily="34" charset="0"/>
              <a:buChar char="•"/>
            </a:pPr>
            <a:r>
              <a:rPr lang="en-US" sz="1600" dirty="0">
                <a:latin typeface="Arial" panose="020B0604020202020204" pitchFamily="34" charset="0"/>
                <a:cs typeface="Arial" panose="020B0604020202020204" pitchFamily="34" charset="0"/>
              </a:rPr>
              <a:t>Program-All Inclusive Care of the Elderly (PACE) - The PACE program recipients qualify for nursing home care, but that care is received at their place of residents </a:t>
            </a:r>
          </a:p>
          <a:p>
            <a:pPr marL="625475" lvl="2" indent="-168275" defTabSz="457200">
              <a:spcBef>
                <a:spcPts val="600"/>
              </a:spcBef>
              <a:spcAft>
                <a:spcPts val="600"/>
              </a:spcAft>
              <a:buFont typeface="Arial" pitchFamily="34" charset="0"/>
              <a:buChar char="•"/>
            </a:pPr>
            <a:r>
              <a:rPr lang="en-US" sz="1600" dirty="0">
                <a:latin typeface="Arial" panose="020B0604020202020204" pitchFamily="34" charset="0"/>
                <a:cs typeface="Arial" panose="020B0604020202020204" pitchFamily="34" charset="0"/>
              </a:rPr>
              <a:t>Hospice - Services that provide palliative and supportive services to meet the physical, psychological and spiritual needs of terminally ill Medicaid recipients and their families</a:t>
            </a:r>
          </a:p>
          <a:p>
            <a:pPr marL="342900" lvl="1"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Medicare information</a:t>
            </a:r>
          </a:p>
          <a:p>
            <a:pPr marL="342900" lvl="1"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Third Party Liability (TPL) information</a:t>
            </a:r>
          </a:p>
          <a:p>
            <a:pPr marL="0" lvl="1"/>
            <a:endParaRPr lang="en-US" sz="16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Long Term Care (LTC) information, </a:t>
            </a:r>
            <a:r>
              <a:rPr lang="en-US" sz="1600" u="sng" dirty="0">
                <a:latin typeface="Arial" panose="020B0604020202020204" pitchFamily="34" charset="0"/>
                <a:cs typeface="Arial" panose="020B0604020202020204" pitchFamily="34" charset="0"/>
              </a:rPr>
              <a:t>IF</a:t>
            </a:r>
            <a:r>
              <a:rPr lang="en-US" sz="1600" dirty="0">
                <a:latin typeface="Arial" panose="020B0604020202020204" pitchFamily="34" charset="0"/>
                <a:cs typeface="Arial" panose="020B0604020202020204" pitchFamily="34" charset="0"/>
              </a:rPr>
              <a:t> there is a long term care span on file for the date entered</a:t>
            </a:r>
          </a:p>
          <a:p>
            <a:pPr marL="0" lvl="1"/>
            <a:endParaRPr lang="en-US" sz="16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Some COEs require a level of care such as Institutional Care Medicaid (ICM) and waiver categories</a:t>
            </a:r>
          </a:p>
          <a:p>
            <a:pPr marL="0" lvl="1"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71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20862" y="990600"/>
            <a:ext cx="7877969" cy="779727"/>
          </a:xfrm>
          <a:noFill/>
        </p:spPr>
        <p:txBody>
          <a:bodyPr>
            <a:normAutofit/>
          </a:bodyPr>
          <a:lstStyle/>
          <a:p>
            <a:r>
              <a:rPr lang="en-US" sz="4400" dirty="0">
                <a:solidFill>
                  <a:srgbClr val="000000"/>
                </a:solidFill>
                <a:latin typeface="Arial" panose="020B0604020202020204" pitchFamily="34" charset="0"/>
                <a:cs typeface="Arial" panose="020B0604020202020204" pitchFamily="34" charset="0"/>
              </a:rPr>
              <a:t>Eligibility Inquiry </a:t>
            </a:r>
            <a:r>
              <a:rPr lang="en-US" sz="4400" i="1" dirty="0">
                <a:solidFill>
                  <a:srgbClr val="000000"/>
                </a:solidFill>
                <a:latin typeface="Arial" panose="020B0604020202020204" pitchFamily="34" charset="0"/>
                <a:cs typeface="Arial" panose="020B0604020202020204" pitchFamily="34" charset="0"/>
              </a:rPr>
              <a:t>continued</a:t>
            </a:r>
            <a:endParaRPr lang="en-US" sz="6600" i="1"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320862" y="190500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If there is LTC, there may be a patient pay amount, primarily for ICM categories</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Prior Authorization (PA). Only the provider authorized for the service(s) will have access to the PA information as related to the eligibility record</a:t>
            </a:r>
            <a:endParaRPr lang="en-US" sz="1600" dirty="0">
              <a:solidFill>
                <a:srgbClr val="000000"/>
              </a:solidFill>
              <a:latin typeface="Arial" panose="020B0604020202020204" pitchFamily="34" charset="0"/>
              <a:cs typeface="Arial" panose="020B0604020202020204" pitchFamily="34" charset="0"/>
            </a:endParaRPr>
          </a:p>
          <a:p>
            <a:pPr marL="0" lvl="1"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55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298467" y="6356353"/>
            <a:ext cx="865747" cy="365125"/>
          </a:xfrm>
        </p:spPr>
        <p:txBody>
          <a:bodyPr/>
          <a:lstStyle/>
          <a:p>
            <a:fld id="{7EC25323-3AEE-4747-88D5-B4A8E754FDFB}" type="datetime4">
              <a:rPr lang="en-US" smtClean="0"/>
              <a:pPr/>
              <a:t>September 1, 2020</a:t>
            </a:fld>
            <a:endParaRPr lang="en-US" dirty="0"/>
          </a:p>
        </p:txBody>
      </p:sp>
      <p:sp>
        <p:nvSpPr>
          <p:cNvPr id="32" name="Slide Number Placeholder 3"/>
          <p:cNvSpPr>
            <a:spLocks noGrp="1"/>
          </p:cNvSpPr>
          <p:nvPr>
            <p:ph type="sldNum" sz="quarter" idx="12"/>
          </p:nvPr>
        </p:nvSpPr>
        <p:spPr>
          <a:xfrm>
            <a:off x="6727825" y="6356353"/>
            <a:ext cx="2133600" cy="365125"/>
          </a:xfrm>
        </p:spPr>
        <p:txBody>
          <a:bodyPr/>
          <a:lstStyle/>
          <a:p>
            <a:fld id="{CACB3E39-5571-0247-86B7-EF41C2ABA1DB}" type="slidenum">
              <a:rPr lang="en-US" smtClean="0"/>
              <a:pPr/>
              <a:t>13</a:t>
            </a:fld>
            <a:endParaRPr lang="en-US" dirty="0"/>
          </a:p>
        </p:txBody>
      </p:sp>
      <p:sp>
        <p:nvSpPr>
          <p:cNvPr id="9" name="Rectangle 2"/>
          <p:cNvSpPr>
            <a:spLocks noGrp="1" noChangeArrowheads="1"/>
          </p:cNvSpPr>
          <p:nvPr>
            <p:ph type="title"/>
          </p:nvPr>
        </p:nvSpPr>
        <p:spPr>
          <a:xfrm>
            <a:off x="390922" y="1394354"/>
            <a:ext cx="7068344" cy="604573"/>
          </a:xfrm>
          <a:noFill/>
        </p:spPr>
        <p:txBody>
          <a:bodyPr/>
          <a:lstStyle/>
          <a:p>
            <a:r>
              <a:rPr lang="en-US" sz="2200" dirty="0"/>
              <a:t>Centennial Care Managed Care Organizations (MCOs)</a:t>
            </a:r>
            <a:endParaRPr lang="en-US" dirty="0"/>
          </a:p>
        </p:txBody>
      </p:sp>
      <p:sp>
        <p:nvSpPr>
          <p:cNvPr id="10" name="Rectangle 3"/>
          <p:cNvSpPr txBox="1">
            <a:spLocks noChangeArrowheads="1"/>
          </p:cNvSpPr>
          <p:nvPr/>
        </p:nvSpPr>
        <p:spPr bwMode="auto">
          <a:xfrm>
            <a:off x="298450" y="2009511"/>
            <a:ext cx="7839472" cy="4171157"/>
          </a:xfrm>
          <a:prstGeom prst="rect">
            <a:avLst/>
          </a:prstGeom>
          <a:solidFill>
            <a:schemeClr val="bg1"/>
          </a:solidFill>
          <a:ln w="9525">
            <a:noFill/>
            <a:miter lim="800000"/>
            <a:headEnd/>
            <a:tailEnd/>
          </a:ln>
          <a:effectLst/>
        </p:spPr>
        <p:txBody>
          <a:bodyPr vert="horz" wrap="square" lIns="63957" tIns="31975" rIns="63957" bIns="31975" numCol="1" anchor="t" anchorCtr="0" compatLnSpc="1">
            <a:prstTxWarp prst="textNoShape">
              <a:avLst/>
            </a:prstTxWarp>
          </a:bodyPr>
          <a:lstStyle/>
          <a:p>
            <a:pPr defTabSz="456789">
              <a:lnSpc>
                <a:spcPct val="150000"/>
              </a:lnSpc>
              <a:spcBef>
                <a:spcPts val="420"/>
              </a:spcBef>
              <a:spcAft>
                <a:spcPts val="420"/>
              </a:spcAft>
            </a:pPr>
            <a:r>
              <a:rPr lang="en-US" sz="1400" b="1" dirty="0">
                <a:solidFill>
                  <a:srgbClr val="F79646">
                    <a:lumMod val="75000"/>
                  </a:srgbClr>
                </a:solidFill>
              </a:rPr>
              <a:t>Reminder</a:t>
            </a:r>
            <a:r>
              <a:rPr lang="en-US" sz="1400" b="1" dirty="0">
                <a:solidFill>
                  <a:prstClr val="black"/>
                </a:solidFill>
              </a:rPr>
              <a:t>:  </a:t>
            </a:r>
            <a:r>
              <a:rPr lang="en-US" sz="1400" dirty="0">
                <a:solidFill>
                  <a:prstClr val="black"/>
                </a:solidFill>
              </a:rPr>
              <a:t>Recipients who are enrolled in Centennial Care, will have their claims submitted directly to the Managed Care Organization they have chosen.  Below is the contact information for those MCOs.  </a:t>
            </a:r>
          </a:p>
          <a:p>
            <a:pPr defTabSz="456789">
              <a:lnSpc>
                <a:spcPct val="150000"/>
              </a:lnSpc>
              <a:spcBef>
                <a:spcPts val="420"/>
              </a:spcBef>
              <a:spcAft>
                <a:spcPts val="420"/>
              </a:spcAft>
            </a:pPr>
            <a:endParaRPr lang="en-US" sz="1300" dirty="0">
              <a:solidFill>
                <a:prstClr val="black"/>
              </a:solidFill>
            </a:endParaRPr>
          </a:p>
        </p:txBody>
      </p:sp>
      <p:sp>
        <p:nvSpPr>
          <p:cNvPr id="8" name="Footer Placeholder 2"/>
          <p:cNvSpPr>
            <a:spLocks noGrp="1"/>
          </p:cNvSpPr>
          <p:nvPr>
            <p:ph type="ftr" sz="quarter" idx="11"/>
          </p:nvPr>
        </p:nvSpPr>
        <p:spPr>
          <a:xfrm>
            <a:off x="1163836" y="6337078"/>
            <a:ext cx="4697016" cy="365125"/>
          </a:xfrm>
        </p:spPr>
        <p:txBody>
          <a:bodyPr/>
          <a:lstStyle/>
          <a:p>
            <a:r>
              <a:rPr lang="en-US" dirty="0"/>
              <a:t>Provider Enrollment Workshop</a:t>
            </a:r>
          </a:p>
        </p:txBody>
      </p:sp>
      <p:graphicFrame>
        <p:nvGraphicFramePr>
          <p:cNvPr id="2" name="Table 1"/>
          <p:cNvGraphicFramePr>
            <a:graphicFrameLocks noGrp="1"/>
          </p:cNvGraphicFramePr>
          <p:nvPr>
            <p:extLst>
              <p:ext uri="{D42A27DB-BD31-4B8C-83A1-F6EECF244321}">
                <p14:modId xmlns:p14="http://schemas.microsoft.com/office/powerpoint/2010/main" val="898031970"/>
              </p:ext>
            </p:extLst>
          </p:nvPr>
        </p:nvGraphicFramePr>
        <p:xfrm>
          <a:off x="199572" y="3429000"/>
          <a:ext cx="8563428" cy="2597113"/>
        </p:xfrm>
        <a:graphic>
          <a:graphicData uri="http://schemas.openxmlformats.org/drawingml/2006/table">
            <a:tbl>
              <a:tblPr firstRow="1" bandRow="1">
                <a:tableStyleId>{5C22544A-7EE6-4342-B048-85BDC9FD1C3A}</a:tableStyleId>
              </a:tblPr>
              <a:tblGrid>
                <a:gridCol w="2854476">
                  <a:extLst>
                    <a:ext uri="{9D8B030D-6E8A-4147-A177-3AD203B41FA5}">
                      <a16:colId xmlns:a16="http://schemas.microsoft.com/office/drawing/2014/main" val="20000"/>
                    </a:ext>
                  </a:extLst>
                </a:gridCol>
                <a:gridCol w="2854476">
                  <a:extLst>
                    <a:ext uri="{9D8B030D-6E8A-4147-A177-3AD203B41FA5}">
                      <a16:colId xmlns:a16="http://schemas.microsoft.com/office/drawing/2014/main" val="20001"/>
                    </a:ext>
                  </a:extLst>
                </a:gridCol>
                <a:gridCol w="2854476">
                  <a:extLst>
                    <a:ext uri="{9D8B030D-6E8A-4147-A177-3AD203B41FA5}">
                      <a16:colId xmlns:a16="http://schemas.microsoft.com/office/drawing/2014/main" val="20002"/>
                    </a:ext>
                  </a:extLst>
                </a:gridCol>
              </a:tblGrid>
              <a:tr h="814456">
                <a:tc>
                  <a:txBody>
                    <a:bodyPr/>
                    <a:lstStyle/>
                    <a:p>
                      <a:pPr algn="ctr"/>
                      <a:r>
                        <a:rPr lang="en-US" sz="2300" b="1" dirty="0">
                          <a:solidFill>
                            <a:schemeClr val="tx1"/>
                          </a:solidFill>
                        </a:rPr>
                        <a:t>Centennial Care MCOs</a:t>
                      </a:r>
                    </a:p>
                  </a:txBody>
                  <a:tcPr marL="57150" marR="57150" marT="38100" marB="38100">
                    <a:solidFill>
                      <a:schemeClr val="accent6">
                        <a:lumMod val="75000"/>
                      </a:schemeClr>
                    </a:solidFill>
                  </a:tcPr>
                </a:tc>
                <a:tc>
                  <a:txBody>
                    <a:bodyPr/>
                    <a:lstStyle/>
                    <a:p>
                      <a:pPr marL="0" marR="0" indent="0" algn="ctr" defTabSz="652587" rtl="0" eaLnBrk="1" fontAlgn="auto" latinLnBrk="0" hangingPunct="1">
                        <a:lnSpc>
                          <a:spcPct val="100000"/>
                        </a:lnSpc>
                        <a:spcBef>
                          <a:spcPts val="0"/>
                        </a:spcBef>
                        <a:spcAft>
                          <a:spcPts val="0"/>
                        </a:spcAft>
                        <a:buClrTx/>
                        <a:buSzTx/>
                        <a:buFontTx/>
                        <a:buNone/>
                        <a:tabLst/>
                        <a:defRPr/>
                      </a:pPr>
                      <a:r>
                        <a:rPr lang="en-US" sz="2300" b="1" dirty="0">
                          <a:solidFill>
                            <a:schemeClr val="tx1"/>
                          </a:solidFill>
                        </a:rPr>
                        <a:t>Contact Number</a:t>
                      </a:r>
                    </a:p>
                    <a:p>
                      <a:pPr algn="ctr"/>
                      <a:endParaRPr lang="en-US" sz="1500" dirty="0"/>
                    </a:p>
                  </a:txBody>
                  <a:tcPr marL="57150" marR="57150" marT="38100" marB="38100">
                    <a:solidFill>
                      <a:schemeClr val="accent6">
                        <a:lumMod val="75000"/>
                      </a:schemeClr>
                    </a:solidFill>
                  </a:tcPr>
                </a:tc>
                <a:tc>
                  <a:txBody>
                    <a:bodyPr/>
                    <a:lstStyle/>
                    <a:p>
                      <a:pPr algn="ctr"/>
                      <a:r>
                        <a:rPr lang="en-US" sz="2300" dirty="0">
                          <a:solidFill>
                            <a:schemeClr val="tx1"/>
                          </a:solidFill>
                        </a:rPr>
                        <a:t>Website</a:t>
                      </a:r>
                    </a:p>
                  </a:txBody>
                  <a:tcPr marL="57150" marR="57150" marT="38100" marB="38100">
                    <a:solidFill>
                      <a:schemeClr val="accent6">
                        <a:lumMod val="75000"/>
                      </a:schemeClr>
                    </a:solidFill>
                  </a:tcPr>
                </a:tc>
                <a:extLst>
                  <a:ext uri="{0D108BD9-81ED-4DB2-BD59-A6C34878D82A}">
                    <a16:rowId xmlns:a16="http://schemas.microsoft.com/office/drawing/2014/main" val="10000"/>
                  </a:ext>
                </a:extLst>
              </a:tr>
              <a:tr h="624417">
                <a:tc>
                  <a:txBody>
                    <a:bodyPr/>
                    <a:lstStyle/>
                    <a:p>
                      <a:r>
                        <a:rPr lang="en-US" sz="1700" dirty="0"/>
                        <a:t>BlueCross</a:t>
                      </a:r>
                      <a:r>
                        <a:rPr lang="en-US" sz="1700" baseline="0" dirty="0"/>
                        <a:t> BlueShield of New Mexico</a:t>
                      </a:r>
                      <a:endParaRPr lang="en-US" sz="1700" dirty="0"/>
                    </a:p>
                  </a:txBody>
                  <a:tcPr marL="57150" marR="57150" marT="38100" marB="38100"/>
                </a:tc>
                <a:tc>
                  <a:txBody>
                    <a:bodyPr/>
                    <a:lstStyle/>
                    <a:p>
                      <a:r>
                        <a:rPr lang="en-US" sz="1700" dirty="0"/>
                        <a:t>(866) 689-1523</a:t>
                      </a:r>
                    </a:p>
                  </a:txBody>
                  <a:tcPr marL="57150" marR="57150" marT="38100" marB="38100"/>
                </a:tc>
                <a:tc>
                  <a:txBody>
                    <a:bodyPr/>
                    <a:lstStyle/>
                    <a:p>
                      <a:r>
                        <a:rPr lang="en-US" sz="1700" dirty="0">
                          <a:hlinkClick r:id="rId3"/>
                        </a:rPr>
                        <a:t>www.bcbsnm.com/community-centennial/</a:t>
                      </a:r>
                      <a:endParaRPr lang="en-US" sz="1700" dirty="0"/>
                    </a:p>
                  </a:txBody>
                  <a:tcPr marL="57150" marR="57150" marT="38100" marB="38100"/>
                </a:tc>
                <a:extLst>
                  <a:ext uri="{0D108BD9-81ED-4DB2-BD59-A6C34878D82A}">
                    <a16:rowId xmlns:a16="http://schemas.microsoft.com/office/drawing/2014/main" val="10001"/>
                  </a:ext>
                </a:extLst>
              </a:tr>
              <a:tr h="563880">
                <a:tc>
                  <a:txBody>
                    <a:bodyPr/>
                    <a:lstStyle/>
                    <a:p>
                      <a:r>
                        <a:rPr lang="en-US" sz="1700" dirty="0"/>
                        <a:t>Presbyterian</a:t>
                      </a:r>
                    </a:p>
                  </a:txBody>
                  <a:tcPr marL="57150" marR="57150" marT="38100" marB="38100"/>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1700" dirty="0"/>
                        <a:t>(888) 977-2333</a:t>
                      </a:r>
                    </a:p>
                    <a:p>
                      <a:endParaRPr lang="en-US" sz="1500" dirty="0"/>
                    </a:p>
                  </a:txBody>
                  <a:tcPr marL="57150" marR="57150" marT="38100" marB="38100"/>
                </a:tc>
                <a:tc>
                  <a:txBody>
                    <a:bodyPr/>
                    <a:lstStyle/>
                    <a:p>
                      <a:r>
                        <a:rPr lang="en-US" sz="1700" dirty="0">
                          <a:hlinkClick r:id="rId4"/>
                        </a:rPr>
                        <a:t>www.phs.org</a:t>
                      </a:r>
                      <a:endParaRPr lang="en-US" sz="1700" dirty="0"/>
                    </a:p>
                  </a:txBody>
                  <a:tcPr marL="57150" marR="57150" marT="38100" marB="38100"/>
                </a:tc>
                <a:extLst>
                  <a:ext uri="{0D108BD9-81ED-4DB2-BD59-A6C34878D82A}">
                    <a16:rowId xmlns:a16="http://schemas.microsoft.com/office/drawing/2014/main" val="10002"/>
                  </a:ext>
                </a:extLst>
              </a:tr>
              <a:tr h="594360">
                <a:tc>
                  <a:txBody>
                    <a:bodyPr/>
                    <a:lstStyle/>
                    <a:p>
                      <a:r>
                        <a:rPr lang="en-US" sz="1700" dirty="0"/>
                        <a:t>Western Sky</a:t>
                      </a:r>
                      <a:r>
                        <a:rPr lang="en-US" sz="1700" baseline="0" dirty="0"/>
                        <a:t> Community Care</a:t>
                      </a:r>
                      <a:endParaRPr lang="en-US" sz="1700" dirty="0"/>
                    </a:p>
                  </a:txBody>
                  <a:tcPr marL="57150" marR="57150" marT="38100" marB="38100"/>
                </a:tc>
                <a:tc>
                  <a:txBody>
                    <a:bodyPr/>
                    <a:lstStyle/>
                    <a:p>
                      <a:r>
                        <a:rPr lang="en-US" sz="1700" dirty="0"/>
                        <a:t>(844) 543-8996</a:t>
                      </a:r>
                    </a:p>
                  </a:txBody>
                  <a:tcPr marL="57150" marR="57150" marT="38100" marB="38100"/>
                </a:tc>
                <a:tc>
                  <a:txBody>
                    <a:bodyPr/>
                    <a:lstStyle/>
                    <a:p>
                      <a:r>
                        <a:rPr lang="en-US" sz="1700" dirty="0">
                          <a:hlinkClick r:id="rId5"/>
                        </a:rPr>
                        <a:t>www.westernskycommunitycare.com</a:t>
                      </a:r>
                      <a:endParaRPr lang="en-US" sz="1700" dirty="0"/>
                    </a:p>
                  </a:txBody>
                  <a:tcPr marL="57150" marR="57150" marT="38100" marB="381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45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dirty="0">
                <a:latin typeface="Arial" panose="020B0604020202020204" pitchFamily="34" charset="0"/>
                <a:cs typeface="Arial" panose="020B0604020202020204" pitchFamily="34" charset="0"/>
              </a:rPr>
              <a:t>Eligibility Inquiry</a:t>
            </a:r>
          </a:p>
        </p:txBody>
      </p:sp>
      <p:sp>
        <p:nvSpPr>
          <p:cNvPr id="12" name="Rectangle 11"/>
          <p:cNvSpPr/>
          <p:nvPr/>
        </p:nvSpPr>
        <p:spPr>
          <a:xfrm>
            <a:off x="3048000" y="990600"/>
            <a:ext cx="762000" cy="200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286000" y="2057400"/>
            <a:ext cx="1066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800600" y="205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286000" y="2286000"/>
            <a:ext cx="120716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286000" y="2514600"/>
            <a:ext cx="1207168" cy="13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bwMode="auto">
          <a:xfrm>
            <a:off x="3733800" y="4495801"/>
            <a:ext cx="1219200" cy="972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1295400"/>
            <a:ext cx="6543675" cy="5124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6469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1219200" y="609600"/>
            <a:ext cx="7086600" cy="604838"/>
          </a:xfrm>
          <a:noFill/>
        </p:spPr>
        <p:txBody>
          <a:bodyPr>
            <a:noAutofit/>
          </a:bodyPr>
          <a:lstStyle/>
          <a:p>
            <a:r>
              <a:rPr lang="en-US" dirty="0">
                <a:latin typeface="Arial" panose="020B0604020202020204" pitchFamily="34" charset="0"/>
                <a:cs typeface="Arial" panose="020B0604020202020204" pitchFamily="34" charset="0"/>
              </a:rPr>
              <a:t>Eligibility Inquiry </a:t>
            </a:r>
            <a:r>
              <a:rPr lang="en-US" i="1" dirty="0">
                <a:latin typeface="Arial" panose="020B0604020202020204" pitchFamily="34" charset="0"/>
                <a:cs typeface="Arial" panose="020B0604020202020204" pitchFamily="34" charset="0"/>
              </a:rPr>
              <a:t>continued</a:t>
            </a:r>
            <a:endParaRPr lang="en-US" sz="8000" i="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24025"/>
            <a:ext cx="4581525" cy="4514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359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533400" y="838200"/>
            <a:ext cx="8077200" cy="604838"/>
          </a:xfrm>
          <a:noFill/>
        </p:spPr>
        <p:txBody>
          <a:bodyPr>
            <a:noAutofit/>
          </a:bodyPr>
          <a:lstStyle/>
          <a:p>
            <a:r>
              <a:rPr lang="en-US" dirty="0">
                <a:latin typeface="Arial" panose="020B0604020202020204" pitchFamily="34" charset="0"/>
                <a:cs typeface="Arial" panose="020B0604020202020204" pitchFamily="34" charset="0"/>
              </a:rPr>
              <a:t>Eligibility Inquiry </a:t>
            </a:r>
            <a:r>
              <a:rPr lang="en-US" i="1" dirty="0">
                <a:latin typeface="Arial" panose="020B0604020202020204" pitchFamily="34" charset="0"/>
                <a:cs typeface="Arial" panose="020B0604020202020204" pitchFamily="34" charset="0"/>
              </a:rPr>
              <a:t>continued</a:t>
            </a:r>
            <a:endParaRPr lang="en-US" sz="8000" i="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66875"/>
            <a:ext cx="645795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02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1048871" y="838200"/>
            <a:ext cx="7256929" cy="604838"/>
          </a:xfrm>
          <a:noFill/>
        </p:spPr>
        <p:txBody>
          <a:bodyPr>
            <a:noAutofit/>
          </a:bodyPr>
          <a:lstStyle/>
          <a:p>
            <a:r>
              <a:rPr lang="en-US" dirty="0">
                <a:latin typeface="Arial" panose="020B0604020202020204" pitchFamily="34" charset="0"/>
                <a:cs typeface="Arial" panose="020B0604020202020204" pitchFamily="34" charset="0"/>
              </a:rPr>
              <a:t>Eligibility Inquiry </a:t>
            </a:r>
            <a:r>
              <a:rPr lang="en-US" i="1" dirty="0">
                <a:latin typeface="Arial" panose="020B0604020202020204" pitchFamily="34" charset="0"/>
                <a:cs typeface="Arial" panose="020B0604020202020204" pitchFamily="34" charset="0"/>
              </a:rPr>
              <a:t>continued</a:t>
            </a:r>
            <a:endParaRPr lang="en-US" sz="8000" i="1" dirty="0">
              <a:latin typeface="Arial" panose="020B0604020202020204" pitchFamily="34" charset="0"/>
              <a:cs typeface="Arial" panose="020B0604020202020204" pitchFamily="34" charset="0"/>
            </a:endParaRPr>
          </a:p>
        </p:txBody>
      </p:sp>
      <p:pic>
        <p:nvPicPr>
          <p:cNvPr id="3074"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25706"/>
            <a:ext cx="6248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048871" y="3843431"/>
            <a:ext cx="4953000" cy="412750"/>
          </a:xfrm>
          <a:prstGeom prst="ellipse">
            <a:avLst/>
          </a:prstGeom>
          <a:noFill/>
          <a:ln w="25400" cap="flat" cmpd="sng" algn="ctr">
            <a:solidFill>
              <a:srgbClr val="C00000"/>
            </a:solidFill>
            <a:prstDash val="solid"/>
          </a:ln>
          <a:effectLst/>
        </p:spPr>
        <p:txBody>
          <a:bodyPr lIns="64008" tIns="32004" rIns="64008" bIns="32004" rtlCol="0" anchor="ctr"/>
          <a:lstStyle/>
          <a:p>
            <a:pPr algn="ctr" defTabSz="640080" fontAlgn="base">
              <a:spcBef>
                <a:spcPct val="0"/>
              </a:spcBef>
              <a:spcAft>
                <a:spcPct val="0"/>
              </a:spcAft>
              <a:defRPr/>
            </a:pPr>
            <a:endParaRPr lang="en-US" sz="1000" kern="0">
              <a:solidFill>
                <a:srgbClr val="FFFFFF"/>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5105400" y="2801953"/>
            <a:ext cx="762000" cy="104147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86400" y="2491099"/>
            <a:ext cx="1619250" cy="310854"/>
          </a:xfrm>
          <a:prstGeom prst="rect">
            <a:avLst/>
          </a:prstGeom>
          <a:solidFill>
            <a:srgbClr val="FFFFFF">
              <a:lumMod val="95000"/>
            </a:srgbClr>
          </a:solidFill>
          <a:ln w="28575">
            <a:solidFill>
              <a:srgbClr val="C00000"/>
            </a:solidFill>
          </a:ln>
        </p:spPr>
        <p:txBody>
          <a:bodyPr wrap="square" lIns="64008" tIns="32004" rIns="64008" bIns="32004" rtlCol="0">
            <a:spAutoFit/>
          </a:bodyPr>
          <a:lstStyle/>
          <a:p>
            <a:pPr defTabSz="640080" fontAlgn="base">
              <a:spcBef>
                <a:spcPct val="0"/>
              </a:spcBef>
              <a:spcAft>
                <a:spcPct val="0"/>
              </a:spcAft>
              <a:defRPr/>
            </a:pPr>
            <a:r>
              <a:rPr lang="en-US" sz="800" kern="0" dirty="0">
                <a:solidFill>
                  <a:srgbClr val="000000"/>
                </a:solidFill>
                <a:latin typeface="Arial" panose="020B0604020202020204" pitchFamily="34" charset="0"/>
                <a:cs typeface="Arial" panose="020B0604020202020204" pitchFamily="34" charset="0"/>
              </a:rPr>
              <a:t>Please note: This person has HOSPICE </a:t>
            </a:r>
            <a:r>
              <a:rPr lang="en-US" sz="800" kern="0" dirty="0" err="1">
                <a:solidFill>
                  <a:srgbClr val="000000"/>
                </a:solidFill>
                <a:latin typeface="Arial" panose="020B0604020202020204" pitchFamily="34" charset="0"/>
                <a:cs typeface="Arial" panose="020B0604020202020204" pitchFamily="34" charset="0"/>
              </a:rPr>
              <a:t>Lockin</a:t>
            </a:r>
            <a:r>
              <a:rPr lang="en-US" sz="800" kern="0" dirty="0">
                <a:solidFill>
                  <a:srgbClr val="000000"/>
                </a:solidFill>
                <a:latin typeface="Arial" panose="020B0604020202020204" pitchFamily="34" charset="0"/>
                <a:cs typeface="Arial" panose="020B0604020202020204" pitchFamily="34" charset="0"/>
              </a:rPr>
              <a:t> Type</a:t>
            </a:r>
            <a:r>
              <a:rPr lang="en-US" sz="800" kern="0" dirty="0">
                <a:solidFill>
                  <a:srgbClr val="6DAF3D"/>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6365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19400" y="3276600"/>
            <a:ext cx="5724695" cy="1143000"/>
          </a:xfrm>
          <a:solidFill>
            <a:schemeClr val="bg1"/>
          </a:solidFill>
        </p:spPr>
        <p:txBody>
          <a:bodyPr/>
          <a:lstStyle/>
          <a:p>
            <a:pPr>
              <a:lnSpc>
                <a:spcPct val="100000"/>
              </a:lnSpc>
            </a:pPr>
            <a:r>
              <a:rPr lang="en-US" sz="5400" dirty="0">
                <a:solidFill>
                  <a:schemeClr val="tx1"/>
                </a:solidFill>
                <a:latin typeface="Arial" panose="020B0604020202020204" pitchFamily="34" charset="0"/>
                <a:cs typeface="Arial" panose="020B0604020202020204" pitchFamily="34" charset="0"/>
              </a:rPr>
              <a:t>ICF/IID Eligibility</a:t>
            </a:r>
            <a:br>
              <a:rPr lang="en-US" sz="5400" dirty="0">
                <a:solidFill>
                  <a:schemeClr val="tx1"/>
                </a:solidFill>
                <a:latin typeface="Arial" panose="020B0604020202020204" pitchFamily="34" charset="0"/>
                <a:cs typeface="Arial" panose="020B0604020202020204" pitchFamily="34" charset="0"/>
              </a:rPr>
            </a:br>
            <a:r>
              <a:rPr lang="en-US" sz="5400" dirty="0">
                <a:solidFill>
                  <a:schemeClr val="tx1"/>
                </a:solidFill>
                <a:latin typeface="Arial" panose="020B0604020202020204" pitchFamily="34" charset="0"/>
                <a:cs typeface="Arial" panose="020B0604020202020204" pitchFamily="34" charset="0"/>
              </a:rPr>
              <a:t>Specific</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182466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875"/>
            <a:ext cx="6962775"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581400" y="685800"/>
            <a:ext cx="2209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53200" y="533400"/>
            <a:ext cx="1524000"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Here is where the recertification date can be found</a:t>
            </a:r>
          </a:p>
        </p:txBody>
      </p:sp>
      <p:cxnSp>
        <p:nvCxnSpPr>
          <p:cNvPr id="6" name="Straight Arrow Connector 5"/>
          <p:cNvCxnSpPr>
            <a:stCxn id="3" idx="1"/>
          </p:cNvCxnSpPr>
          <p:nvPr/>
        </p:nvCxnSpPr>
        <p:spPr>
          <a:xfrm flipH="1">
            <a:off x="5791200" y="762000"/>
            <a:ext cx="762000" cy="76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81000" y="1524000"/>
            <a:ext cx="5334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2725" y="1533525"/>
            <a:ext cx="1524000"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The COE Code, Begin/End Date, and the COE Add Date can be found here</a:t>
            </a:r>
          </a:p>
        </p:txBody>
      </p:sp>
      <p:cxnSp>
        <p:nvCxnSpPr>
          <p:cNvPr id="11" name="Straight Arrow Connector 10"/>
          <p:cNvCxnSpPr>
            <a:endCxn id="7" idx="6"/>
          </p:cNvCxnSpPr>
          <p:nvPr/>
        </p:nvCxnSpPr>
        <p:spPr>
          <a:xfrm flipH="1">
            <a:off x="5715000" y="1676400"/>
            <a:ext cx="828675" cy="1905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57225" y="5257800"/>
            <a:ext cx="699135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57825" y="3429000"/>
            <a:ext cx="3200400" cy="14478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This example shows ICF/IMR Level of Care. Please be aware there also could be Nursing Facility Level of Care (NFL) or other types depending on the recipient’s COE.  This field can also be blank IF the COE does not require a Level of Care </a:t>
            </a:r>
          </a:p>
        </p:txBody>
      </p:sp>
      <p:cxnSp>
        <p:nvCxnSpPr>
          <p:cNvPr id="15" name="Straight Arrow Connector 14"/>
          <p:cNvCxnSpPr/>
          <p:nvPr/>
        </p:nvCxnSpPr>
        <p:spPr>
          <a:xfrm flipH="1">
            <a:off x="4800600" y="4876800"/>
            <a:ext cx="657226" cy="381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94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81000" y="1066800"/>
            <a:ext cx="7655026" cy="604573"/>
          </a:xfrm>
          <a:noFill/>
        </p:spPr>
        <p:txBody>
          <a:bodyPr>
            <a:noAutofit/>
          </a:bodyPr>
          <a:lstStyle/>
          <a:p>
            <a:r>
              <a:rPr lang="en-US" sz="4400" dirty="0">
                <a:latin typeface="Arial" panose="020B0604020202020204" pitchFamily="34" charset="0"/>
                <a:cs typeface="Arial" panose="020B0604020202020204" pitchFamily="34" charset="0"/>
              </a:rPr>
              <a:t>Purpose</a:t>
            </a:r>
          </a:p>
        </p:txBody>
      </p:sp>
      <p:sp>
        <p:nvSpPr>
          <p:cNvPr id="10" name="Rectangle 3"/>
          <p:cNvSpPr txBox="1">
            <a:spLocks noChangeArrowheads="1"/>
          </p:cNvSpPr>
          <p:nvPr/>
        </p:nvSpPr>
        <p:spPr bwMode="auto">
          <a:xfrm>
            <a:off x="457200" y="1984633"/>
            <a:ext cx="7092948" cy="3975365"/>
          </a:xfrm>
          <a:prstGeom prst="rect">
            <a:avLst/>
          </a:prstGeom>
          <a:solidFill>
            <a:schemeClr val="bg1"/>
          </a:solidFill>
          <a:ln w="9525">
            <a:noFill/>
            <a:miter lim="800000"/>
            <a:headEnd/>
            <a:tailEnd/>
          </a:ln>
          <a:effectLst/>
        </p:spPr>
        <p:txBody>
          <a:bodyPr vert="horz" wrap="square" lIns="64002" tIns="32001" rIns="64002" bIns="32001" numCol="1" anchor="t" anchorCtr="0" compatLnSpc="1">
            <a:prstTxWarp prst="textNoShape">
              <a:avLst/>
            </a:prstTxWarp>
          </a:bodyPr>
          <a:lstStyle/>
          <a:p>
            <a:pPr lvl="0" fontAlgn="base">
              <a:lnSpc>
                <a:spcPct val="90000"/>
              </a:lnSpc>
              <a:spcBef>
                <a:spcPct val="30000"/>
              </a:spcBef>
              <a:spcAft>
                <a:spcPct val="0"/>
              </a:spcAft>
              <a:defRPr/>
            </a:pPr>
            <a:r>
              <a:rPr lang="en-US" sz="2000" kern="0" dirty="0">
                <a:latin typeface="Arial" panose="020B0604020202020204" pitchFamily="34" charset="0"/>
                <a:cs typeface="Arial" panose="020B0604020202020204" pitchFamily="34" charset="0"/>
              </a:rPr>
              <a:t>The purpose of this workshop is to provide an overview of the eligibility inquiry selection on the New Mexico Medicaid Web Portal in order to get the best possible information.  </a:t>
            </a:r>
          </a:p>
          <a:p>
            <a:pPr lvl="0" fontAlgn="base">
              <a:lnSpc>
                <a:spcPct val="90000"/>
              </a:lnSpc>
              <a:spcBef>
                <a:spcPct val="30000"/>
              </a:spcBef>
              <a:spcAft>
                <a:spcPct val="0"/>
              </a:spcAft>
              <a:defRPr/>
            </a:pPr>
            <a:r>
              <a:rPr lang="en-US" sz="2000" kern="0" dirty="0">
                <a:latin typeface="Arial" panose="020B0604020202020204" pitchFamily="34" charset="0"/>
                <a:cs typeface="Arial" panose="020B0604020202020204" pitchFamily="34" charset="0"/>
              </a:rPr>
              <a:t>Obtaining the most current eligibility response will improve billing practices by reducing claim denials and unpaid services.</a:t>
            </a:r>
          </a:p>
        </p:txBody>
      </p:sp>
    </p:spTree>
    <p:extLst>
      <p:ext uri="{BB962C8B-B14F-4D97-AF65-F5344CB8AC3E}">
        <p14:creationId xmlns:p14="http://schemas.microsoft.com/office/powerpoint/2010/main" val="39862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33505" y="2984500"/>
            <a:ext cx="4866084" cy="1143000"/>
          </a:xfrm>
          <a:solidFill>
            <a:schemeClr val="bg1"/>
          </a:solidFill>
        </p:spPr>
        <p:txBody>
          <a:bodyPr/>
          <a:lstStyle/>
          <a:p>
            <a:r>
              <a:rPr lang="en-US" sz="5400" dirty="0">
                <a:solidFill>
                  <a:schemeClr val="tx1"/>
                </a:solidFill>
                <a:latin typeface="Arial" panose="020B0604020202020204" pitchFamily="34" charset="0"/>
                <a:cs typeface="Arial" panose="020B0604020202020204" pitchFamily="34" charset="0"/>
              </a:rPr>
              <a:t>QMB Eligibility</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266762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88925" y="1066800"/>
            <a:ext cx="7877969" cy="779727"/>
          </a:xfrm>
          <a:noFill/>
        </p:spPr>
        <p:txBody>
          <a:bodyPr>
            <a:normAutofit/>
          </a:bodyPr>
          <a:lstStyle/>
          <a:p>
            <a:r>
              <a:rPr lang="en-US" sz="4400" dirty="0">
                <a:solidFill>
                  <a:srgbClr val="000000"/>
                </a:solidFill>
                <a:latin typeface="Arial" panose="020B0604020202020204" pitchFamily="34" charset="0"/>
                <a:cs typeface="Arial" panose="020B0604020202020204" pitchFamily="34" charset="0"/>
              </a:rPr>
              <a:t>QMB</a:t>
            </a:r>
            <a:endParaRPr lang="en-US" sz="6600" i="1"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Must receive Medicare Part A</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Income is under 100% Federal Poverty Level (FPL)</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Medicaid dollars pay for the monthly Medicare premium</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Medicaid also covers deductibles and any co-pays, it is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full coverage Medicaid</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COE 041 if person is 65 or over</a:t>
            </a:r>
          </a:p>
          <a:p>
            <a:r>
              <a:rPr lang="en-US"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COE 044 if person is under age 65</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168275" lvl="1" indent="-168275" defTabSz="457200">
              <a:spcBef>
                <a:spcPts val="600"/>
              </a:spcBef>
              <a:spcAft>
                <a:spcPts val="600"/>
              </a:spcAft>
              <a:buFont typeface="Arial" pitchFamily="34" charset="0"/>
              <a:buChar char="•"/>
            </a:pP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19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88925" y="1066800"/>
            <a:ext cx="7877969" cy="779727"/>
          </a:xfrm>
          <a:noFill/>
        </p:spPr>
        <p:txBody>
          <a:bodyPr>
            <a:normAutofit/>
          </a:bodyPr>
          <a:lstStyle/>
          <a:p>
            <a:r>
              <a:rPr lang="en-US" sz="4400" dirty="0">
                <a:solidFill>
                  <a:srgbClr val="000000"/>
                </a:solidFill>
                <a:latin typeface="Arial" panose="020B0604020202020204" pitchFamily="34" charset="0"/>
                <a:cs typeface="Arial" panose="020B0604020202020204" pitchFamily="34" charset="0"/>
              </a:rPr>
              <a:t>QMB</a:t>
            </a:r>
            <a:endParaRPr lang="en-US" sz="6600" i="1"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Provided a blue Medicaid card</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A participant with COE 41 or 44 is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eligible for an MCO</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There is no Level of Care required</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QMB recipients may also receive COE 29 Family Planning automatically</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Always check the Medicaid portal for current information</a:t>
            </a:r>
          </a:p>
          <a:p>
            <a:endParaRPr lang="en-US" sz="2000" dirty="0">
              <a:latin typeface="Arial" panose="020B0604020202020204" pitchFamily="34" charset="0"/>
              <a:cs typeface="Arial" panose="020B0604020202020204" pitchFamily="34" charset="0"/>
            </a:endParaRPr>
          </a:p>
          <a:p>
            <a:pPr marL="168275" lvl="1" indent="-168275" defTabSz="457200">
              <a:spcBef>
                <a:spcPts val="600"/>
              </a:spcBef>
              <a:spcAft>
                <a:spcPts val="600"/>
              </a:spcAft>
              <a:buFont typeface="Arial" pitchFamily="34" charset="0"/>
              <a:buChar char="•"/>
            </a:pP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06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69875" y="990600"/>
            <a:ext cx="7877969" cy="779727"/>
          </a:xfrm>
          <a:noFill/>
        </p:spPr>
        <p:txBody>
          <a:bodyPr>
            <a:normAutofit/>
          </a:bodyPr>
          <a:lstStyle/>
          <a:p>
            <a:r>
              <a:rPr lang="en-US" sz="4400" dirty="0">
                <a:solidFill>
                  <a:srgbClr val="000000"/>
                </a:solidFill>
                <a:latin typeface="Arial" panose="020B0604020202020204" pitchFamily="34" charset="0"/>
                <a:cs typeface="Arial" panose="020B0604020202020204" pitchFamily="34" charset="0"/>
              </a:rPr>
              <a:t>QMB Special Eligibility Rules</a:t>
            </a:r>
            <a:endParaRPr lang="en-US" sz="6600" i="1"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Most Medicaid COEs begin coverage in the month the member applies, if approved QMB begins the following month, not the month of application per </a:t>
            </a:r>
            <a:r>
              <a:rPr lang="en-US" dirty="0">
                <a:latin typeface="Arial" panose="020B0604020202020204" pitchFamily="34" charset="0"/>
                <a:cs typeface="Arial" panose="020B0604020202020204" pitchFamily="34" charset="0"/>
                <a:hlinkClick r:id="rId3"/>
              </a:rPr>
              <a:t>NMAC </a:t>
            </a:r>
            <a:r>
              <a:rPr lang="en-US" dirty="0">
                <a:solidFill>
                  <a:srgbClr val="FF0000"/>
                </a:solidFill>
                <a:latin typeface="Arial" panose="020B0604020202020204" pitchFamily="34" charset="0"/>
                <a:cs typeface="Arial" panose="020B0604020202020204" pitchFamily="34" charset="0"/>
                <a:hlinkClick r:id="rId3"/>
              </a:rPr>
              <a:t>8.240.600.11</a:t>
            </a:r>
            <a:endParaRPr lang="en-US"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Example: If someone applies in 12/18 and is approved in 12/18, the first month of benefits is 01/19</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There is no retroactive coverage for QMB per </a:t>
            </a:r>
            <a:r>
              <a:rPr lang="en-US" dirty="0">
                <a:latin typeface="Arial" panose="020B0604020202020204" pitchFamily="34" charset="0"/>
                <a:cs typeface="Arial" panose="020B0604020202020204" pitchFamily="34" charset="0"/>
                <a:hlinkClick r:id="rId3"/>
              </a:rPr>
              <a:t>NMAC </a:t>
            </a:r>
            <a:r>
              <a:rPr lang="en-US" dirty="0">
                <a:solidFill>
                  <a:srgbClr val="FF0000"/>
                </a:solidFill>
                <a:latin typeface="Arial" panose="020B0604020202020204" pitchFamily="34" charset="0"/>
                <a:cs typeface="Arial" panose="020B0604020202020204" pitchFamily="34" charset="0"/>
                <a:hlinkClick r:id="rId3"/>
              </a:rPr>
              <a:t>8.240.600.11</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5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493168" y="2362200"/>
            <a:ext cx="1371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10" name="Rectangle 9"/>
          <p:cNvSpPr/>
          <p:nvPr/>
        </p:nvSpPr>
        <p:spPr bwMode="auto">
          <a:xfrm>
            <a:off x="2819400" y="609600"/>
            <a:ext cx="990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11" name="Rectangle 10"/>
          <p:cNvSpPr/>
          <p:nvPr/>
        </p:nvSpPr>
        <p:spPr bwMode="auto">
          <a:xfrm flipV="1">
            <a:off x="5562600" y="609599"/>
            <a:ext cx="1524000" cy="152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12" name="Rectangle 11"/>
          <p:cNvSpPr/>
          <p:nvPr/>
        </p:nvSpPr>
        <p:spPr bwMode="auto">
          <a:xfrm flipV="1">
            <a:off x="2667000" y="838200"/>
            <a:ext cx="990600" cy="1804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13" name="Rectangle 12"/>
          <p:cNvSpPr/>
          <p:nvPr/>
        </p:nvSpPr>
        <p:spPr bwMode="auto">
          <a:xfrm>
            <a:off x="2667000" y="1143000"/>
            <a:ext cx="990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17" name="Rectangle 16"/>
          <p:cNvSpPr/>
          <p:nvPr/>
        </p:nvSpPr>
        <p:spPr bwMode="auto">
          <a:xfrm>
            <a:off x="3733800" y="3733800"/>
            <a:ext cx="12192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242888"/>
            <a:ext cx="8696325" cy="63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067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38400" y="2971800"/>
            <a:ext cx="6410496" cy="1143000"/>
          </a:xfrm>
          <a:solidFill>
            <a:schemeClr val="bg1"/>
          </a:solidFill>
        </p:spPr>
        <p:txBody>
          <a:bodyPr/>
          <a:lstStyle/>
          <a:p>
            <a:r>
              <a:rPr lang="en-US" sz="5400" dirty="0">
                <a:solidFill>
                  <a:schemeClr val="tx1"/>
                </a:solidFill>
                <a:latin typeface="Arial" panose="020B0604020202020204" pitchFamily="34" charset="0"/>
                <a:cs typeface="Arial" panose="020B0604020202020204" pitchFamily="34" charset="0"/>
              </a:rPr>
              <a:t>QMB Recertification</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234685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81000" y="1066800"/>
            <a:ext cx="7877969" cy="779727"/>
          </a:xfrm>
          <a:noFill/>
        </p:spPr>
        <p:txBody>
          <a:bodyPr>
            <a:noAutofit/>
          </a:bodyPr>
          <a:lstStyle/>
          <a:p>
            <a:r>
              <a:rPr lang="en-US" sz="4400" dirty="0">
                <a:solidFill>
                  <a:srgbClr val="000000"/>
                </a:solidFill>
                <a:latin typeface="Arial" panose="020B0604020202020204" pitchFamily="34" charset="0"/>
                <a:cs typeface="Arial" panose="020B0604020202020204" pitchFamily="34" charset="0"/>
              </a:rPr>
              <a:t>QMB Recertification</a:t>
            </a:r>
            <a:endParaRPr lang="en-US" sz="6600" i="1"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Recipients must re-certify annually (meaning a new application is sent to ISD)</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If a client fails to re-certify timely, the QMB case will expire</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Recipients will be notified 45 days in advance of the expiration date</a:t>
            </a:r>
          </a:p>
        </p:txBody>
      </p:sp>
    </p:spTree>
    <p:extLst>
      <p:ext uri="{BB962C8B-B14F-4D97-AF65-F5344CB8AC3E}">
        <p14:creationId xmlns:p14="http://schemas.microsoft.com/office/powerpoint/2010/main" val="18794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43200" y="3200400"/>
            <a:ext cx="5648495" cy="1371600"/>
          </a:xfrm>
          <a:solidFill>
            <a:schemeClr val="bg1"/>
          </a:solidFill>
        </p:spPr>
        <p:txBody>
          <a:bodyPr/>
          <a:lstStyle/>
          <a:p>
            <a:pPr>
              <a:lnSpc>
                <a:spcPct val="100000"/>
              </a:lnSpc>
            </a:pPr>
            <a:r>
              <a:rPr lang="en-US" sz="5400" dirty="0">
                <a:solidFill>
                  <a:schemeClr val="tx1"/>
                </a:solidFill>
                <a:latin typeface="Arial" panose="020B0604020202020204" pitchFamily="34" charset="0"/>
                <a:cs typeface="Arial" panose="020B0604020202020204" pitchFamily="34" charset="0"/>
              </a:rPr>
              <a:t>SLIMB and QI Eligibility</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80842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98450" y="1066800"/>
            <a:ext cx="7877969" cy="779727"/>
          </a:xfrm>
          <a:noFill/>
        </p:spPr>
        <p:txBody>
          <a:bodyPr>
            <a:normAutofit/>
          </a:bodyPr>
          <a:lstStyle/>
          <a:p>
            <a:r>
              <a:rPr lang="en-US" sz="4400" dirty="0">
                <a:solidFill>
                  <a:srgbClr val="000000"/>
                </a:solidFill>
                <a:latin typeface="Arial" panose="020B0604020202020204" pitchFamily="34" charset="0"/>
                <a:cs typeface="Arial" panose="020B0604020202020204" pitchFamily="34" charset="0"/>
              </a:rPr>
              <a:t>SLIMB and QI</a:t>
            </a:r>
            <a:endParaRPr lang="en-US" sz="6600" i="1"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1905000"/>
            <a:ext cx="8540750" cy="472440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Both use COE 042 and 045</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Must have Medicare Part A</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Must be between 100% to 120% of FPL for SLIMB</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Must be between 120% to 135% FPL for QI</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Covers only Medicaid paying the monthly Medicare Part B premiums</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COE 042 and 045 will not show on the portal, providers can bill Medicare but not Medicaid</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individual does not receive a blue Medicaid card for either of these categories</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Always check the Medicaid portal for current information</a:t>
            </a:r>
          </a:p>
        </p:txBody>
      </p:sp>
    </p:spTree>
    <p:extLst>
      <p:ext uri="{BB962C8B-B14F-4D97-AF65-F5344CB8AC3E}">
        <p14:creationId xmlns:p14="http://schemas.microsoft.com/office/powerpoint/2010/main" val="324534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67640"/>
            <a:ext cx="8412480" cy="822960"/>
          </a:xfrm>
        </p:spPr>
        <p:txBody>
          <a:bodyPr>
            <a:normAutofit/>
          </a:bodyPr>
          <a:lstStyle/>
          <a:p>
            <a:r>
              <a:rPr lang="en-US" dirty="0">
                <a:latin typeface="Arial" panose="020B0604020202020204" pitchFamily="34" charset="0"/>
                <a:cs typeface="Arial" panose="020B0604020202020204" pitchFamily="34" charset="0"/>
              </a:rPr>
              <a:t>Not Eligible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697" y="1066800"/>
            <a:ext cx="677926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44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98452" y="1066800"/>
            <a:ext cx="7655026" cy="604573"/>
          </a:xfrm>
          <a:noFill/>
        </p:spPr>
        <p:txBody>
          <a:bodyPr>
            <a:noAutofit/>
          </a:bodyPr>
          <a:lstStyle/>
          <a:p>
            <a:r>
              <a:rPr lang="en-US" sz="4400" dirty="0">
                <a:latin typeface="Arial" panose="020B0604020202020204" pitchFamily="34" charset="0"/>
                <a:cs typeface="Arial" panose="020B0604020202020204" pitchFamily="34" charset="0"/>
              </a:rPr>
              <a:t>Objectives</a:t>
            </a:r>
          </a:p>
        </p:txBody>
      </p:sp>
      <p:sp>
        <p:nvSpPr>
          <p:cNvPr id="10" name="Rectangle 3"/>
          <p:cNvSpPr txBox="1">
            <a:spLocks noChangeArrowheads="1"/>
          </p:cNvSpPr>
          <p:nvPr/>
        </p:nvSpPr>
        <p:spPr bwMode="auto">
          <a:xfrm>
            <a:off x="298452" y="1949579"/>
            <a:ext cx="7626348" cy="4375021"/>
          </a:xfrm>
          <a:prstGeom prst="rect">
            <a:avLst/>
          </a:prstGeom>
          <a:solidFill>
            <a:schemeClr val="bg1"/>
          </a:solidFill>
          <a:ln w="9525">
            <a:noFill/>
            <a:miter lim="800000"/>
            <a:headEnd/>
            <a:tailEnd/>
          </a:ln>
          <a:effectLst/>
        </p:spPr>
        <p:txBody>
          <a:bodyPr vert="horz" wrap="square" lIns="64002" tIns="32001" rIns="64002" bIns="32001" numCol="1" anchor="t" anchorCtr="0" compatLnSpc="1">
            <a:prstTxWarp prst="textNoShape">
              <a:avLst/>
            </a:prstTxWarp>
          </a:bodyPr>
          <a:lstStyle/>
          <a:p>
            <a:pPr lvl="0" fontAlgn="base">
              <a:lnSpc>
                <a:spcPct val="90000"/>
              </a:lnSpc>
              <a:spcBef>
                <a:spcPct val="30000"/>
              </a:spcBef>
              <a:spcAft>
                <a:spcPct val="0"/>
              </a:spcAft>
              <a:defRPr/>
            </a:pPr>
            <a:r>
              <a:rPr lang="en-US" kern="0" dirty="0">
                <a:latin typeface="Arial" panose="020B0604020202020204" pitchFamily="34" charset="0"/>
                <a:cs typeface="Arial" panose="020B0604020202020204" pitchFamily="34" charset="0"/>
              </a:rPr>
              <a:t>We will review the following inquiries and Category of Eligibility (COE) portal results:</a:t>
            </a:r>
          </a:p>
          <a:p>
            <a:pPr marL="342900" lvl="0" indent="-342900" fontAlgn="base">
              <a:lnSpc>
                <a:spcPct val="90000"/>
              </a:lnSpc>
              <a:spcBef>
                <a:spcPct val="30000"/>
              </a:spcBef>
              <a:spcAft>
                <a:spcPct val="0"/>
              </a:spcAft>
              <a:buFont typeface="Arial" panose="020B0604020202020204" pitchFamily="34" charset="0"/>
              <a:buChar char="•"/>
              <a:defRPr/>
            </a:pPr>
            <a:r>
              <a:rPr lang="en-US" b="1" kern="0" dirty="0">
                <a:latin typeface="Arial" panose="020B0604020202020204" pitchFamily="34" charset="0"/>
                <a:cs typeface="Arial" panose="020B0604020202020204" pitchFamily="34" charset="0"/>
              </a:rPr>
              <a:t>Eligibility Inquiry </a:t>
            </a:r>
          </a:p>
          <a:p>
            <a:pPr lvl="1" fontAlgn="base">
              <a:lnSpc>
                <a:spcPct val="90000"/>
              </a:lnSpc>
              <a:spcBef>
                <a:spcPct val="30000"/>
              </a:spcBef>
              <a:spcAft>
                <a:spcPct val="0"/>
              </a:spcAft>
              <a:defRPr/>
            </a:pPr>
            <a:r>
              <a:rPr lang="en-US" kern="0" dirty="0">
                <a:latin typeface="Arial" panose="020B0604020202020204" pitchFamily="34" charset="0"/>
                <a:cs typeface="Arial" panose="020B0604020202020204" pitchFamily="34" charset="0"/>
              </a:rPr>
              <a:t>Lock-In for Managed Care / Other</a:t>
            </a:r>
          </a:p>
          <a:p>
            <a:pPr marL="342900" lvl="0" indent="-342900" fontAlgn="base">
              <a:lnSpc>
                <a:spcPct val="90000"/>
              </a:lnSpc>
              <a:spcBef>
                <a:spcPct val="30000"/>
              </a:spcBef>
              <a:spcAft>
                <a:spcPct val="0"/>
              </a:spcAft>
              <a:buFont typeface="Arial" panose="020B0604020202020204" pitchFamily="34" charset="0"/>
              <a:buChar char="•"/>
              <a:defRPr/>
            </a:pPr>
            <a:r>
              <a:rPr lang="en-US" b="1" kern="0" dirty="0">
                <a:latin typeface="Arial" panose="020B0604020202020204" pitchFamily="34" charset="0"/>
                <a:cs typeface="Arial" panose="020B0604020202020204" pitchFamily="34" charset="0"/>
              </a:rPr>
              <a:t>Intermediate Care Facilities/Individuals with Intellectual Disabilities (ICF/IID)</a:t>
            </a:r>
          </a:p>
          <a:p>
            <a:pPr lvl="1" fontAlgn="base">
              <a:lnSpc>
                <a:spcPct val="90000"/>
              </a:lnSpc>
              <a:spcBef>
                <a:spcPct val="30000"/>
              </a:spcBef>
              <a:spcAft>
                <a:spcPct val="0"/>
              </a:spcAft>
              <a:defRPr/>
            </a:pPr>
            <a:r>
              <a:rPr lang="en-US" kern="0" dirty="0">
                <a:latin typeface="Arial" panose="020B0604020202020204" pitchFamily="34" charset="0"/>
                <a:cs typeface="Arial" panose="020B0604020202020204" pitchFamily="34" charset="0"/>
              </a:rPr>
              <a:t>Level of Care </a:t>
            </a:r>
          </a:p>
          <a:p>
            <a:pPr marL="342900" lvl="0" indent="-342900" fontAlgn="base">
              <a:lnSpc>
                <a:spcPct val="90000"/>
              </a:lnSpc>
              <a:spcBef>
                <a:spcPct val="30000"/>
              </a:spcBef>
              <a:spcAft>
                <a:spcPct val="0"/>
              </a:spcAft>
              <a:buFont typeface="Arial" panose="020B0604020202020204" pitchFamily="34" charset="0"/>
              <a:buChar char="•"/>
              <a:defRPr/>
            </a:pPr>
            <a:r>
              <a:rPr lang="en-US" b="1" kern="0" dirty="0">
                <a:latin typeface="Arial" panose="020B0604020202020204" pitchFamily="34" charset="0"/>
                <a:cs typeface="Arial" panose="020B0604020202020204" pitchFamily="34" charset="0"/>
              </a:rPr>
              <a:t>Qualified Medicare Beneficiary (QMB)</a:t>
            </a:r>
          </a:p>
          <a:p>
            <a:pPr lvl="1" fontAlgn="base">
              <a:lnSpc>
                <a:spcPct val="90000"/>
              </a:lnSpc>
              <a:spcBef>
                <a:spcPct val="30000"/>
              </a:spcBef>
              <a:spcAft>
                <a:spcPct val="0"/>
              </a:spcAft>
              <a:defRPr/>
            </a:pPr>
            <a:r>
              <a:rPr lang="en-US" kern="0" dirty="0">
                <a:latin typeface="Arial" panose="020B0604020202020204" pitchFamily="34" charset="0"/>
                <a:cs typeface="Arial" panose="020B0604020202020204" pitchFamily="34" charset="0"/>
              </a:rPr>
              <a:t>QMB Recertification</a:t>
            </a:r>
          </a:p>
          <a:p>
            <a:pPr marL="342900" lvl="0" indent="-342900" fontAlgn="base">
              <a:lnSpc>
                <a:spcPct val="90000"/>
              </a:lnSpc>
              <a:spcBef>
                <a:spcPct val="30000"/>
              </a:spcBef>
              <a:spcAft>
                <a:spcPct val="0"/>
              </a:spcAft>
              <a:buFont typeface="Arial" panose="020B0604020202020204" pitchFamily="34" charset="0"/>
              <a:buChar char="•"/>
              <a:defRPr/>
            </a:pPr>
            <a:r>
              <a:rPr lang="en-US" b="1" kern="0" dirty="0">
                <a:latin typeface="Arial" panose="020B0604020202020204" pitchFamily="34" charset="0"/>
                <a:cs typeface="Arial" panose="020B0604020202020204" pitchFamily="34" charset="0"/>
              </a:rPr>
              <a:t>Specified Low-Income Medicare Beneficiary and Qualifying Individual (SLIMB and QI)</a:t>
            </a:r>
          </a:p>
          <a:p>
            <a:pPr marL="342900" lvl="0" indent="-342900" fontAlgn="base">
              <a:lnSpc>
                <a:spcPct val="90000"/>
              </a:lnSpc>
              <a:spcBef>
                <a:spcPct val="30000"/>
              </a:spcBef>
              <a:spcAft>
                <a:spcPct val="0"/>
              </a:spcAft>
              <a:buFont typeface="Arial" panose="020B0604020202020204" pitchFamily="34" charset="0"/>
              <a:buChar char="•"/>
              <a:defRPr/>
            </a:pPr>
            <a:r>
              <a:rPr lang="en-US" b="1" kern="0" dirty="0">
                <a:latin typeface="Arial" panose="020B0604020202020204" pitchFamily="34" charset="0"/>
                <a:cs typeface="Arial" panose="020B0604020202020204" pitchFamily="34" charset="0"/>
              </a:rPr>
              <a:t>Avoiding Loss of Revenue</a:t>
            </a:r>
          </a:p>
          <a:p>
            <a:pPr marL="342900" lvl="0" indent="-342900" fontAlgn="base">
              <a:lnSpc>
                <a:spcPct val="90000"/>
              </a:lnSpc>
              <a:spcBef>
                <a:spcPct val="30000"/>
              </a:spcBef>
              <a:spcAft>
                <a:spcPct val="0"/>
              </a:spcAft>
              <a:buFont typeface="Arial" panose="020B0604020202020204" pitchFamily="34" charset="0"/>
              <a:buChar char="•"/>
              <a:defRPr/>
            </a:pPr>
            <a:r>
              <a:rPr lang="en-US" b="1" kern="0" dirty="0">
                <a:latin typeface="Arial" panose="020B0604020202020204" pitchFamily="34" charset="0"/>
                <a:cs typeface="Arial" panose="020B0604020202020204" pitchFamily="34" charset="0"/>
              </a:rPr>
              <a:t>Alternative Benefit Plan (ABP)</a:t>
            </a:r>
          </a:p>
          <a:p>
            <a:pPr marL="342900" lvl="0" indent="-342900" fontAlgn="base">
              <a:lnSpc>
                <a:spcPct val="90000"/>
              </a:lnSpc>
              <a:spcBef>
                <a:spcPct val="30000"/>
              </a:spcBef>
              <a:spcAft>
                <a:spcPct val="0"/>
              </a:spcAft>
              <a:buFont typeface="Arial" panose="020B0604020202020204" pitchFamily="34" charset="0"/>
              <a:buChar char="•"/>
              <a:defRPr/>
            </a:pPr>
            <a:r>
              <a:rPr lang="en-US" b="1" kern="0" dirty="0">
                <a:latin typeface="Arial" panose="020B0604020202020204" pitchFamily="34" charset="0"/>
                <a:cs typeface="Arial" panose="020B0604020202020204" pitchFamily="34" charset="0"/>
              </a:rPr>
              <a:t>Web Portal Visuals of Various Eligibility Screens</a:t>
            </a:r>
          </a:p>
        </p:txBody>
      </p:sp>
    </p:spTree>
    <p:extLst>
      <p:ext uri="{BB962C8B-B14F-4D97-AF65-F5344CB8AC3E}">
        <p14:creationId xmlns:p14="http://schemas.microsoft.com/office/powerpoint/2010/main" val="57288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33504" y="2984500"/>
            <a:ext cx="5877096" cy="1143000"/>
          </a:xfrm>
          <a:solidFill>
            <a:schemeClr val="bg1"/>
          </a:solidFill>
        </p:spPr>
        <p:txBody>
          <a:bodyPr/>
          <a:lstStyle/>
          <a:p>
            <a:pPr>
              <a:lnSpc>
                <a:spcPct val="100000"/>
              </a:lnSpc>
            </a:pPr>
            <a:r>
              <a:rPr lang="en-US" sz="5400" dirty="0">
                <a:solidFill>
                  <a:schemeClr val="tx1"/>
                </a:solidFill>
                <a:latin typeface="Arial" panose="020B0604020202020204" pitchFamily="34" charset="0"/>
                <a:cs typeface="Arial" panose="020B0604020202020204" pitchFamily="34" charset="0"/>
              </a:rPr>
              <a:t>Avoiding Loss of Revenue</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190733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81000" y="990600"/>
            <a:ext cx="7877969" cy="779727"/>
          </a:xfrm>
          <a:noFill/>
        </p:spPr>
        <p:txBody>
          <a:bodyPr>
            <a:normAutofit/>
          </a:bodyPr>
          <a:lstStyle/>
          <a:p>
            <a:r>
              <a:rPr lang="en-US" sz="4400" dirty="0">
                <a:solidFill>
                  <a:srgbClr val="000000"/>
                </a:solidFill>
                <a:latin typeface="Arial" panose="020B0604020202020204" pitchFamily="34" charset="0"/>
                <a:cs typeface="Arial" panose="020B0604020202020204" pitchFamily="34" charset="0"/>
              </a:rPr>
              <a:t>Avoiding Loss of Revenue</a:t>
            </a:r>
            <a:endParaRPr lang="en-US" sz="6600" i="1"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3429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Check the web portal routinely, verify the re-certification date. Contact Provider Relations at 800-299-7304, for questions. </a:t>
            </a:r>
          </a:p>
          <a:p>
            <a:pPr marL="3429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Encourage the client to apply through the web portal or fill out another application to take to Income Support Division (ISD). Clients may contact ISD at 800-283-4465 for application assistance. </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51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62347" y="1143000"/>
            <a:ext cx="8753078" cy="779727"/>
          </a:xfrm>
          <a:noFill/>
        </p:spPr>
        <p:txBody>
          <a:bodyPr>
            <a:noAutofit/>
          </a:bodyPr>
          <a:lstStyle/>
          <a:p>
            <a:r>
              <a:rPr lang="en-US" sz="2600" dirty="0">
                <a:solidFill>
                  <a:srgbClr val="000000"/>
                </a:solidFill>
                <a:latin typeface="Arial" panose="020B0604020202020204" pitchFamily="34" charset="0"/>
                <a:cs typeface="Arial" panose="020B0604020202020204" pitchFamily="34" charset="0"/>
              </a:rPr>
              <a:t>Avoiding Loss of Revenue Due to QMB Recertification</a:t>
            </a:r>
            <a:endParaRPr lang="en-US" sz="2600" i="1"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r>
              <a:rPr lang="en-US" b="1" dirty="0">
                <a:latin typeface="Arial" panose="020B0604020202020204" pitchFamily="34" charset="0"/>
                <a:cs typeface="Arial" panose="020B0604020202020204" pitchFamily="34" charset="0"/>
              </a:rPr>
              <a:t>Exception Code 0143 (client not eligible)</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 see code 0143 on the RA, check the web portal </a:t>
            </a:r>
            <a:r>
              <a:rPr lang="en-US">
                <a:latin typeface="Arial" panose="020B0604020202020204" pitchFamily="34" charset="0"/>
                <a:cs typeface="Arial" panose="020B0604020202020204" pitchFamily="34" charset="0"/>
              </a:rPr>
              <a:t>for the recipient’s </a:t>
            </a:r>
            <a:r>
              <a:rPr lang="en-US" dirty="0">
                <a:latin typeface="Arial" panose="020B0604020202020204" pitchFamily="34" charset="0"/>
                <a:cs typeface="Arial" panose="020B0604020202020204" pitchFamily="34" charset="0"/>
              </a:rPr>
              <a:t>eligibility for that DOS.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Note</a:t>
            </a:r>
            <a:r>
              <a:rPr lang="en-US" dirty="0">
                <a:latin typeface="Arial" panose="020B0604020202020204" pitchFamily="34" charset="0"/>
                <a:cs typeface="Arial" panose="020B0604020202020204" pitchFamily="34" charset="0"/>
              </a:rPr>
              <a:t>: A client may have lost their QMB coverage if they failed to re-certify.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some case, clients may not have approval for the month of the application but will have QMB the following month. </a:t>
            </a:r>
          </a:p>
          <a:p>
            <a:pPr lvl="1"/>
            <a:endParaRPr lang="en-US" dirty="0">
              <a:solidFill>
                <a:srgbClr val="FF0000"/>
              </a:solidFill>
              <a:latin typeface="Arial" panose="020B0604020202020204" pitchFamily="34" charset="0"/>
              <a:cs typeface="Arial" panose="020B0604020202020204" pitchFamily="34" charset="0"/>
            </a:endParaRPr>
          </a:p>
          <a:p>
            <a:pPr marL="0" lvl="1"/>
            <a:r>
              <a:rPr lang="en-US" dirty="0">
                <a:solidFill>
                  <a:srgbClr val="FF0000"/>
                </a:solidFill>
                <a:latin typeface="Arial" panose="020B0604020202020204" pitchFamily="34" charset="0"/>
                <a:cs typeface="Arial" panose="020B0604020202020204" pitchFamily="34" charset="0"/>
              </a:rPr>
              <a:t>Example: Client is due for recertification by 11/30/18</a:t>
            </a:r>
          </a:p>
          <a:p>
            <a:pPr marL="742950" lvl="1" indent="-285750">
              <a:buFont typeface="Arial" panose="020B0604020202020204" pitchFamily="34" charset="0"/>
              <a:buChar char="•"/>
            </a:pPr>
            <a:endParaRPr lang="en-US" dirty="0">
              <a:solidFill>
                <a:schemeClr val="accent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Client re-applies for QMB coverage in December of 2018. The approval date will then be January of 2019, creating a loss of coverage for the month of December. </a:t>
            </a:r>
          </a:p>
        </p:txBody>
      </p:sp>
    </p:spTree>
    <p:extLst>
      <p:ext uri="{BB962C8B-B14F-4D97-AF65-F5344CB8AC3E}">
        <p14:creationId xmlns:p14="http://schemas.microsoft.com/office/powerpoint/2010/main" val="16878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33505" y="2984500"/>
            <a:ext cx="4866084" cy="1143000"/>
          </a:xfrm>
          <a:solidFill>
            <a:schemeClr val="bg1"/>
          </a:solidFill>
        </p:spPr>
        <p:txBody>
          <a:bodyPr/>
          <a:lstStyle/>
          <a:p>
            <a:pPr>
              <a:lnSpc>
                <a:spcPct val="100000"/>
              </a:lnSpc>
            </a:pPr>
            <a:r>
              <a:rPr lang="en-US" sz="4400" dirty="0">
                <a:solidFill>
                  <a:schemeClr val="tx1"/>
                </a:solidFill>
                <a:latin typeface="Arial" panose="020B0604020202020204" pitchFamily="34" charset="0"/>
                <a:cs typeface="Arial" panose="020B0604020202020204" pitchFamily="34" charset="0"/>
              </a:rPr>
              <a:t>Alternative Benefit Plan (ABP)</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263974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0922" y="1219200"/>
            <a:ext cx="7877969" cy="779727"/>
          </a:xfrm>
          <a:noFill/>
        </p:spPr>
        <p:txBody>
          <a:bodyPr/>
          <a:lstStyle/>
          <a:p>
            <a:r>
              <a:rPr lang="en-US" sz="2200" dirty="0">
                <a:solidFill>
                  <a:srgbClr val="000000"/>
                </a:solidFill>
                <a:latin typeface="Arial" panose="020B0604020202020204" pitchFamily="34" charset="0"/>
                <a:cs typeface="Arial" panose="020B0604020202020204" pitchFamily="34" charset="0"/>
              </a:rPr>
              <a:t>Alternative Benefit Plan (ABP) for Other Adult Group COE 100</a:t>
            </a:r>
            <a:endParaRPr lang="en-US" i="1"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r>
              <a:rPr lang="en-US" dirty="0">
                <a:latin typeface="Arial" panose="020B0604020202020204" pitchFamily="34" charset="0"/>
                <a:cs typeface="Arial" panose="020B0604020202020204" pitchFamily="34" charset="0"/>
              </a:rPr>
              <a:t>For adults age </a:t>
            </a:r>
            <a:r>
              <a:rPr lang="en-US" b="1" dirty="0">
                <a:latin typeface="Arial" panose="020B0604020202020204" pitchFamily="34" charset="0"/>
                <a:cs typeface="Arial" panose="020B0604020202020204" pitchFamily="34" charset="0"/>
              </a:rPr>
              <a:t>19</a:t>
            </a:r>
            <a:r>
              <a:rPr lang="en-US" dirty="0">
                <a:latin typeface="Arial" panose="020B0604020202020204" pitchFamily="34" charset="0"/>
                <a:cs typeface="Arial" panose="020B0604020202020204" pitchFamily="34" charset="0"/>
              </a:rPr>
              <a:t> through </a:t>
            </a:r>
            <a:r>
              <a:rPr lang="en-US" b="1" dirty="0">
                <a:latin typeface="Arial" panose="020B0604020202020204" pitchFamily="34" charset="0"/>
                <a:cs typeface="Arial" panose="020B0604020202020204" pitchFamily="34" charset="0"/>
              </a:rPr>
              <a:t>64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Types of Services Plans</a:t>
            </a:r>
          </a:p>
          <a:p>
            <a:endParaRPr lang="en-US"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Alternative Benefit Plan some limitations on services</a:t>
            </a:r>
          </a:p>
          <a:p>
            <a:pPr marL="74295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	Some recipients will have small co-pays for dates 2018 and earlier          	depending on their income</a:t>
            </a:r>
          </a:p>
          <a:p>
            <a:pPr marL="742950" lvl="1" indent="-285750">
              <a:buFont typeface="Arial" panose="020B0604020202020204" pitchFamily="34" charset="0"/>
              <a:buChar char="•"/>
            </a:pPr>
            <a:endParaRPr lang="en-US" dirty="0">
              <a:solidFill>
                <a:srgbClr val="FF0000"/>
              </a:solidFill>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Alternative Benefit Plan Standard (full) Medicaid</a:t>
            </a:r>
          </a:p>
          <a:p>
            <a:pPr marL="74295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 	Recipients who may have special needs</a:t>
            </a:r>
          </a:p>
          <a:p>
            <a:pPr marL="74295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	Recipients will need to contact their Centennial Care Managed Care Plan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the Centennial Care MCO determines if they qualify for the standard Medicaid plan. The ABP Benefits and Limitations of Services can be found here: </a:t>
            </a:r>
            <a:r>
              <a:rPr lang="en-US" dirty="0">
                <a:latin typeface="Arial" panose="020B0604020202020204" pitchFamily="34" charset="0"/>
                <a:cs typeface="Arial" panose="020B0604020202020204" pitchFamily="34" charset="0"/>
                <a:hlinkClick r:id="rId3"/>
              </a:rPr>
              <a:t>NMAC 8.309.4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66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Eligibility Inquiry COE 100 </a:t>
            </a:r>
          </a:p>
        </p:txBody>
      </p:sp>
      <p:sp>
        <p:nvSpPr>
          <p:cNvPr id="2" name="Rectangle 1"/>
          <p:cNvSpPr/>
          <p:nvPr/>
        </p:nvSpPr>
        <p:spPr bwMode="auto">
          <a:xfrm flipV="1">
            <a:off x="3444353" y="4026366"/>
            <a:ext cx="1129590" cy="800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3" name="Rectangle 2"/>
          <p:cNvSpPr/>
          <p:nvPr/>
        </p:nvSpPr>
        <p:spPr bwMode="auto">
          <a:xfrm>
            <a:off x="2304296" y="1187116"/>
            <a:ext cx="1325480" cy="2065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8" name="Rectangle 7"/>
          <p:cNvSpPr/>
          <p:nvPr/>
        </p:nvSpPr>
        <p:spPr bwMode="auto">
          <a:xfrm>
            <a:off x="5257800" y="1197142"/>
            <a:ext cx="1219200" cy="982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9" name="Rectangle 8"/>
          <p:cNvSpPr/>
          <p:nvPr/>
        </p:nvSpPr>
        <p:spPr bwMode="auto">
          <a:xfrm>
            <a:off x="2271962" y="1479884"/>
            <a:ext cx="1357814" cy="862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10" name="Rectangle 9"/>
          <p:cNvSpPr/>
          <p:nvPr/>
        </p:nvSpPr>
        <p:spPr bwMode="auto">
          <a:xfrm>
            <a:off x="2271962" y="1676400"/>
            <a:ext cx="1357814"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891" y="1187116"/>
            <a:ext cx="6629399" cy="526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490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33504" y="2819400"/>
            <a:ext cx="6029496" cy="1308100"/>
          </a:xfrm>
          <a:solidFill>
            <a:schemeClr val="bg1"/>
          </a:solidFill>
        </p:spPr>
        <p:txBody>
          <a:bodyPr/>
          <a:lstStyle/>
          <a:p>
            <a:pPr lvl="0" fontAlgn="base">
              <a:lnSpc>
                <a:spcPct val="90000"/>
              </a:lnSpc>
              <a:spcBef>
                <a:spcPct val="30000"/>
              </a:spcBef>
              <a:spcAft>
                <a:spcPct val="0"/>
              </a:spcAft>
              <a:defRPr/>
            </a:pPr>
            <a:r>
              <a:rPr lang="en-US" sz="4000" kern="0" dirty="0">
                <a:latin typeface="Arial" panose="020B0604020202020204" pitchFamily="34" charset="0"/>
                <a:cs typeface="Arial" panose="020B0604020202020204" pitchFamily="34" charset="0"/>
              </a:rPr>
              <a:t>Web Portal Visuals of Various Eligibility Screens</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46980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9143" y="73609"/>
            <a:ext cx="8229600" cy="1291473"/>
          </a:xfrm>
        </p:spPr>
        <p:txBody>
          <a:bodyPr>
            <a:normAutofit/>
          </a:bodyPr>
          <a:lstStyle/>
          <a:p>
            <a:r>
              <a:rPr lang="en-US" sz="3200" dirty="0">
                <a:latin typeface="Arial" panose="020B0604020202020204" pitchFamily="34" charset="0"/>
                <a:cs typeface="Arial" panose="020B0604020202020204" pitchFamily="34" charset="0"/>
              </a:rPr>
              <a:t>Justice-Involved Utilization of State Transitioned (JUST) Eligibility </a:t>
            </a:r>
          </a:p>
        </p:txBody>
      </p:sp>
      <p:sp>
        <p:nvSpPr>
          <p:cNvPr id="2" name="Rectangle 1"/>
          <p:cNvSpPr/>
          <p:nvPr/>
        </p:nvSpPr>
        <p:spPr bwMode="auto">
          <a:xfrm flipV="1">
            <a:off x="3444353" y="4026366"/>
            <a:ext cx="1129590" cy="800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3" name="Rectangle 2"/>
          <p:cNvSpPr/>
          <p:nvPr/>
        </p:nvSpPr>
        <p:spPr bwMode="auto">
          <a:xfrm>
            <a:off x="2304296" y="1187116"/>
            <a:ext cx="1325480" cy="2065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9" name="Rectangle 8"/>
          <p:cNvSpPr/>
          <p:nvPr/>
        </p:nvSpPr>
        <p:spPr bwMode="auto">
          <a:xfrm>
            <a:off x="2271962" y="1479884"/>
            <a:ext cx="1357814" cy="862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10" name="Rectangle 9"/>
          <p:cNvSpPr/>
          <p:nvPr/>
        </p:nvSpPr>
        <p:spPr bwMode="auto">
          <a:xfrm>
            <a:off x="2271962" y="1676400"/>
            <a:ext cx="1357814"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12" name="Rectangle 3"/>
          <p:cNvSpPr txBox="1">
            <a:spLocks noChangeArrowheads="1"/>
          </p:cNvSpPr>
          <p:nvPr/>
        </p:nvSpPr>
        <p:spPr bwMode="auto">
          <a:xfrm>
            <a:off x="304800" y="1290386"/>
            <a:ext cx="8763000" cy="1681414"/>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1588" lvl="1">
              <a:lnSpc>
                <a:spcPct val="90000"/>
              </a:lnSpc>
              <a:spcBef>
                <a:spcPct val="30000"/>
              </a:spcBef>
              <a:buSzPct val="75000"/>
              <a:defRPr/>
            </a:pPr>
            <a:r>
              <a:rPr lang="en-US" sz="1600" kern="0" dirty="0">
                <a:latin typeface="Arial" panose="020B0604020202020204" pitchFamily="34" charset="0"/>
                <a:cs typeface="Arial" panose="020B0604020202020204" pitchFamily="34" charset="0"/>
              </a:rPr>
              <a:t>The client’s eligibility will be suspended for the date-of-service that you’re looking for. </a:t>
            </a:r>
          </a:p>
          <a:p>
            <a:pPr marL="1588" lvl="1">
              <a:lnSpc>
                <a:spcPct val="90000"/>
              </a:lnSpc>
              <a:spcBef>
                <a:spcPct val="30000"/>
              </a:spcBef>
              <a:buSzPct val="75000"/>
              <a:defRPr/>
            </a:pPr>
            <a:r>
              <a:rPr lang="en-US" sz="1600" kern="0" dirty="0">
                <a:latin typeface="Arial" panose="020B0604020202020204" pitchFamily="34" charset="0"/>
                <a:cs typeface="Arial" panose="020B0604020202020204" pitchFamily="34" charset="0"/>
              </a:rPr>
              <a:t>Below is an example of the red text that will be seen above the Category of Eligibility Information section.  The COE displayed is the eligibility that is in place for the recipient upon incarceration. If you feel this eligibility suspension is an error, please contact the Provider Relations Help Desk via phone call at (800) 299-7304 or contact the NM Provider Support email inbox at </a:t>
            </a:r>
            <a:r>
              <a:rPr lang="en-US" sz="1600" kern="0" dirty="0">
                <a:latin typeface="Arial" panose="020B0604020202020204" pitchFamily="34" charset="0"/>
                <a:cs typeface="Arial" panose="020B0604020202020204" pitchFamily="34" charset="0"/>
                <a:hlinkClick r:id="rId2"/>
              </a:rPr>
              <a:t>NM.Providers@state.nm.us</a:t>
            </a:r>
            <a:r>
              <a:rPr lang="en-US" sz="1600" kern="0" dirty="0">
                <a:latin typeface="Arial" panose="020B0604020202020204" pitchFamily="34" charset="0"/>
                <a:cs typeface="Arial" panose="020B0604020202020204" pitchFamily="34" charset="0"/>
              </a:rPr>
              <a:t>. </a:t>
            </a:r>
          </a:p>
          <a:p>
            <a:pPr marL="1588" lvl="1">
              <a:lnSpc>
                <a:spcPct val="90000"/>
              </a:lnSpc>
              <a:spcBef>
                <a:spcPct val="30000"/>
              </a:spcBef>
              <a:buSzPct val="75000"/>
              <a:defRPr/>
            </a:pPr>
            <a:r>
              <a:rPr lang="en-US" sz="1600" kern="0" dirty="0">
                <a:latin typeface="Arial" panose="020B0604020202020204" pitchFamily="34" charset="0"/>
                <a:cs typeface="Arial" panose="020B0604020202020204" pitchFamily="34" charset="0"/>
              </a:rPr>
              <a:t>The JUST Health Program can be viewed here in detail: </a:t>
            </a:r>
            <a:r>
              <a:rPr lang="en-US" sz="1600" kern="0" dirty="0">
                <a:latin typeface="Arial" panose="020B0604020202020204" pitchFamily="34" charset="0"/>
                <a:cs typeface="Arial" panose="020B0604020202020204" pitchFamily="34" charset="0"/>
                <a:hlinkClick r:id="rId3"/>
              </a:rPr>
              <a:t>JUST Health Program</a:t>
            </a:r>
            <a:endParaRPr kumimoji="0" lang="en-US"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78" y="3200400"/>
            <a:ext cx="807593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645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dirty="0">
                <a:latin typeface="Arial" panose="020B0604020202020204" pitchFamily="34" charset="0"/>
                <a:cs typeface="Arial" panose="020B0604020202020204" pitchFamily="34" charset="0"/>
              </a:rPr>
              <a:t>Eligibility Inquiry COE 100</a:t>
            </a:r>
          </a:p>
        </p:txBody>
      </p:sp>
      <p:sp>
        <p:nvSpPr>
          <p:cNvPr id="12" name="Rectangle 11"/>
          <p:cNvSpPr/>
          <p:nvPr/>
        </p:nvSpPr>
        <p:spPr>
          <a:xfrm>
            <a:off x="3048000" y="990600"/>
            <a:ext cx="762000" cy="200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286000" y="2057400"/>
            <a:ext cx="1066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800600" y="205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286000" y="2286000"/>
            <a:ext cx="120716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286000" y="2514600"/>
            <a:ext cx="1207168" cy="13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bwMode="auto">
          <a:xfrm>
            <a:off x="3733800" y="4495801"/>
            <a:ext cx="1219200" cy="972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1295400"/>
            <a:ext cx="6543675" cy="5124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73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77962"/>
          </a:xfrm>
        </p:spPr>
        <p:txBody>
          <a:bodyPr>
            <a:normAutofit fontScale="90000"/>
          </a:bodyPr>
          <a:lstStyle/>
          <a:p>
            <a:r>
              <a:rPr lang="en-US" sz="4000" dirty="0">
                <a:latin typeface="Arial" panose="020B0604020202020204" pitchFamily="34" charset="0"/>
                <a:cs typeface="Arial" panose="020B0604020202020204" pitchFamily="34" charset="0"/>
              </a:rPr>
              <a:t>Example of COE 100 for full Medicaid, No Lock-In, No MCO</a:t>
            </a:r>
            <a:br>
              <a:rPr lang="en-US" dirty="0">
                <a:solidFill>
                  <a:schemeClr val="tx1"/>
                </a:solidFill>
              </a:rPr>
            </a:br>
            <a:endParaRPr lang="en-US" dirty="0"/>
          </a:p>
        </p:txBody>
      </p:sp>
      <p:sp>
        <p:nvSpPr>
          <p:cNvPr id="10" name="Rectangle 9"/>
          <p:cNvSpPr/>
          <p:nvPr/>
        </p:nvSpPr>
        <p:spPr bwMode="auto">
          <a:xfrm>
            <a:off x="3505200" y="3962400"/>
            <a:ext cx="1447800" cy="1143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105775"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94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19400" y="2971800"/>
            <a:ext cx="6324600" cy="1143000"/>
          </a:xfrm>
          <a:solidFill>
            <a:schemeClr val="bg1"/>
          </a:solidFill>
        </p:spPr>
        <p:txBody>
          <a:bodyPr/>
          <a:lstStyle/>
          <a:p>
            <a:r>
              <a:rPr lang="en-US" sz="5400" dirty="0">
                <a:solidFill>
                  <a:schemeClr val="tx1"/>
                </a:solidFill>
                <a:latin typeface="Arial" panose="020B0604020202020204" pitchFamily="34" charset="0"/>
                <a:cs typeface="Arial" panose="020B0604020202020204" pitchFamily="34" charset="0"/>
              </a:rPr>
              <a:t>Eligibility Inquiry</a:t>
            </a:r>
          </a:p>
        </p:txBody>
      </p:sp>
      <p:sp>
        <p:nvSpPr>
          <p:cNvPr id="8" name="Content Placeholder 7"/>
          <p:cNvSpPr>
            <a:spLocks noGrp="1"/>
          </p:cNvSpPr>
          <p:nvPr>
            <p:ph sz="quarter" idx="14"/>
          </p:nvPr>
        </p:nvSpPr>
        <p:spPr/>
        <p:txBody>
          <a:bodyPr/>
          <a:lstStyle/>
          <a:p>
            <a:r>
              <a:rPr lang="en-US" dirty="0" err="1"/>
              <a:t>Conduent</a:t>
            </a:r>
            <a:r>
              <a:rPr lang="en-US" dirty="0"/>
              <a:t> </a:t>
            </a:r>
          </a:p>
          <a:p>
            <a:r>
              <a:rPr lang="en-US" dirty="0"/>
              <a:t>Government Healthcare Solutions</a:t>
            </a:r>
          </a:p>
        </p:txBody>
      </p:sp>
    </p:spTree>
    <p:extLst>
      <p:ext uri="{BB962C8B-B14F-4D97-AF65-F5344CB8AC3E}">
        <p14:creationId xmlns:p14="http://schemas.microsoft.com/office/powerpoint/2010/main" val="151642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Eligibility Inquiry – Third Party Liability (TPL)</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066800"/>
            <a:ext cx="687705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070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Eligibility History on the Portal</a:t>
            </a:r>
          </a:p>
        </p:txBody>
      </p:sp>
      <p:cxnSp>
        <p:nvCxnSpPr>
          <p:cNvPr id="7" name="Straight Arrow Connector 6"/>
          <p:cNvCxnSpPr/>
          <p:nvPr/>
        </p:nvCxnSpPr>
        <p:spPr bwMode="auto">
          <a:xfrm flipV="1">
            <a:off x="3352800" y="2209800"/>
            <a:ext cx="0" cy="152400"/>
          </a:xfrm>
          <a:prstGeom prst="straightConnector1">
            <a:avLst/>
          </a:prstGeom>
          <a:solidFill>
            <a:schemeClr val="folHlink"/>
          </a:solidFill>
          <a:ln w="9525" cap="flat" cmpd="sng" algn="ctr">
            <a:noFill/>
            <a:prstDash val="solid"/>
            <a:round/>
            <a:headEnd type="none" w="med" len="med"/>
            <a:tailEnd type="arrow"/>
          </a:ln>
          <a:effectLst/>
        </p:spPr>
      </p:cxnSp>
      <p:cxnSp>
        <p:nvCxnSpPr>
          <p:cNvPr id="15" name="Straight Arrow Connector 14"/>
          <p:cNvCxnSpPr/>
          <p:nvPr/>
        </p:nvCxnSpPr>
        <p:spPr bwMode="auto">
          <a:xfrm>
            <a:off x="2514600" y="2514600"/>
            <a:ext cx="1295400" cy="1143000"/>
          </a:xfrm>
          <a:prstGeom prst="straightConnector1">
            <a:avLst/>
          </a:prstGeom>
          <a:solidFill>
            <a:schemeClr val="folHlink"/>
          </a:solidFill>
          <a:ln w="9525" cap="flat" cmpd="sng" algn="ctr">
            <a:noFill/>
            <a:prstDash val="solid"/>
            <a:round/>
            <a:headEnd type="none" w="med" len="med"/>
            <a:tailEnd type="arrow"/>
          </a:ln>
          <a:effectLst/>
        </p:spPr>
      </p:cxnSp>
      <p:cxnSp>
        <p:nvCxnSpPr>
          <p:cNvPr id="18" name="Straight Arrow Connector 17"/>
          <p:cNvCxnSpPr/>
          <p:nvPr/>
        </p:nvCxnSpPr>
        <p:spPr bwMode="auto">
          <a:xfrm>
            <a:off x="2590800" y="2362200"/>
            <a:ext cx="0" cy="762000"/>
          </a:xfrm>
          <a:prstGeom prst="straightConnector1">
            <a:avLst/>
          </a:prstGeom>
          <a:solidFill>
            <a:schemeClr val="folHlink"/>
          </a:solidFill>
          <a:ln w="9525" cap="flat" cmpd="sng" algn="ctr">
            <a:noFill/>
            <a:prstDash val="solid"/>
            <a:round/>
            <a:headEnd type="none" w="med" len="med"/>
            <a:tailEnd type="arrow"/>
          </a:ln>
          <a:effectLst/>
        </p:spPr>
      </p:cxnSp>
      <p:cxnSp>
        <p:nvCxnSpPr>
          <p:cNvPr id="22" name="Straight Arrow Connector 21"/>
          <p:cNvCxnSpPr/>
          <p:nvPr/>
        </p:nvCxnSpPr>
        <p:spPr bwMode="auto">
          <a:xfrm>
            <a:off x="1447800" y="2286000"/>
            <a:ext cx="1219200" cy="533400"/>
          </a:xfrm>
          <a:prstGeom prst="straightConnector1">
            <a:avLst/>
          </a:prstGeom>
          <a:solidFill>
            <a:schemeClr val="folHlink"/>
          </a:solidFill>
          <a:ln w="9525" cap="flat" cmpd="sng" algn="ctr">
            <a:noFill/>
            <a:prstDash val="solid"/>
            <a:round/>
            <a:headEnd type="none" w="med" len="med"/>
            <a:tailEnd type="arrow"/>
          </a:ln>
          <a:effectLst/>
        </p:spPr>
      </p:cxnSp>
      <p:cxnSp>
        <p:nvCxnSpPr>
          <p:cNvPr id="25" name="Straight Arrow Connector 24"/>
          <p:cNvCxnSpPr/>
          <p:nvPr/>
        </p:nvCxnSpPr>
        <p:spPr bwMode="auto">
          <a:xfrm>
            <a:off x="5562600" y="6248400"/>
            <a:ext cx="914400" cy="914400"/>
          </a:xfrm>
          <a:prstGeom prst="straightConnector1">
            <a:avLst/>
          </a:prstGeom>
          <a:solidFill>
            <a:schemeClr val="folHlink"/>
          </a:solidFill>
          <a:ln w="9525" cap="flat" cmpd="sng" algn="ctr">
            <a:noFill/>
            <a:prstDash val="solid"/>
            <a:round/>
            <a:headEnd type="none" w="med" len="med"/>
            <a:tailEnd type="arrow"/>
          </a:ln>
          <a:effectLst/>
        </p:spPr>
      </p:cxnSp>
      <p:cxnSp>
        <p:nvCxnSpPr>
          <p:cNvPr id="28" name="Straight Arrow Connector 27"/>
          <p:cNvCxnSpPr/>
          <p:nvPr/>
        </p:nvCxnSpPr>
        <p:spPr bwMode="auto">
          <a:xfrm>
            <a:off x="2743200" y="2209800"/>
            <a:ext cx="990600" cy="782598"/>
          </a:xfrm>
          <a:prstGeom prst="straightConnector1">
            <a:avLst/>
          </a:prstGeom>
          <a:solidFill>
            <a:schemeClr val="folHlink"/>
          </a:solidFill>
          <a:ln w="9525" cap="flat" cmpd="sng" algn="ctr">
            <a:noFill/>
            <a:prstDash val="solid"/>
            <a:round/>
            <a:headEnd type="none" w="med" len="med"/>
            <a:tailEnd type="arrow"/>
          </a:ln>
          <a:effectLst/>
        </p:spPr>
      </p:cxnSp>
      <p:cxnSp>
        <p:nvCxnSpPr>
          <p:cNvPr id="1050" name="Straight Arrow Connector 1049"/>
          <p:cNvCxnSpPr/>
          <p:nvPr/>
        </p:nvCxnSpPr>
        <p:spPr bwMode="auto">
          <a:xfrm flipH="1" flipV="1">
            <a:off x="4572000" y="2077998"/>
            <a:ext cx="381000" cy="1122402"/>
          </a:xfrm>
          <a:prstGeom prst="straightConnector1">
            <a:avLst/>
          </a:prstGeom>
          <a:solidFill>
            <a:schemeClr val="folHlink"/>
          </a:solidFill>
          <a:ln w="9525" cap="flat" cmpd="sng" algn="ctr">
            <a:noFill/>
            <a:prstDash val="solid"/>
            <a:round/>
            <a:headEnd type="none" w="med" len="med"/>
            <a:tailEnd type="arrow"/>
          </a:ln>
          <a:effectLst/>
        </p:spPr>
      </p:cxnSp>
      <p:cxnSp>
        <p:nvCxnSpPr>
          <p:cNvPr id="1061" name="Straight Arrow Connector 1060"/>
          <p:cNvCxnSpPr/>
          <p:nvPr/>
        </p:nvCxnSpPr>
        <p:spPr bwMode="auto">
          <a:xfrm>
            <a:off x="4581525" y="2077998"/>
            <a:ext cx="180975" cy="436602"/>
          </a:xfrm>
          <a:prstGeom prst="straightConnector1">
            <a:avLst/>
          </a:prstGeom>
          <a:solidFill>
            <a:schemeClr val="folHlink"/>
          </a:solidFill>
          <a:ln w="9525" cap="flat" cmpd="sng" algn="ctr">
            <a:noFill/>
            <a:prstDash val="solid"/>
            <a:round/>
            <a:headEnd type="none" w="med" len="med"/>
            <a:tailEnd type="arrow"/>
          </a:ln>
          <a:effectLst/>
        </p:spPr>
      </p:cxnSp>
      <p:cxnSp>
        <p:nvCxnSpPr>
          <p:cNvPr id="1071" name="Straight Arrow Connector 1070"/>
          <p:cNvCxnSpPr/>
          <p:nvPr/>
        </p:nvCxnSpPr>
        <p:spPr bwMode="auto">
          <a:xfrm>
            <a:off x="3810000" y="2514600"/>
            <a:ext cx="1143000" cy="610327"/>
          </a:xfrm>
          <a:prstGeom prst="straightConnector1">
            <a:avLst/>
          </a:prstGeom>
          <a:solidFill>
            <a:schemeClr val="folHlink"/>
          </a:solidFill>
          <a:ln w="9525" cap="flat" cmpd="sng" algn="ctr">
            <a:noFill/>
            <a:prstDash val="solid"/>
            <a:round/>
            <a:headEnd type="none" w="med" len="med"/>
            <a:tailEnd type="arrow"/>
          </a:ln>
          <a:effectLst/>
        </p:spPr>
      </p:cxnSp>
      <p:cxnSp>
        <p:nvCxnSpPr>
          <p:cNvPr id="1077" name="Straight Arrow Connector 1076"/>
          <p:cNvCxnSpPr/>
          <p:nvPr/>
        </p:nvCxnSpPr>
        <p:spPr bwMode="auto">
          <a:xfrm flipH="1">
            <a:off x="3733800" y="2362200"/>
            <a:ext cx="152400" cy="838200"/>
          </a:xfrm>
          <a:prstGeom prst="straightConnector1">
            <a:avLst/>
          </a:prstGeom>
          <a:solidFill>
            <a:schemeClr val="folHlink"/>
          </a:solidFill>
          <a:ln w="9525" cap="flat" cmpd="sng" algn="ctr">
            <a:noFill/>
            <a:prstDash val="solid"/>
            <a:round/>
            <a:headEnd type="none" w="med" len="med"/>
            <a:tailEnd type="arrow"/>
          </a:ln>
          <a:effectLst/>
        </p:spPr>
      </p:cxnSp>
      <p:cxnSp>
        <p:nvCxnSpPr>
          <p:cNvPr id="1081" name="Straight Arrow Connector 1080"/>
          <p:cNvCxnSpPr/>
          <p:nvPr/>
        </p:nvCxnSpPr>
        <p:spPr bwMode="auto">
          <a:xfrm>
            <a:off x="3810000" y="2482012"/>
            <a:ext cx="1066800" cy="675501"/>
          </a:xfrm>
          <a:prstGeom prst="straightConnector1">
            <a:avLst/>
          </a:prstGeom>
          <a:solidFill>
            <a:schemeClr val="folHlink"/>
          </a:solidFill>
          <a:ln w="9525" cap="flat" cmpd="sng" algn="ctr">
            <a:noFill/>
            <a:prstDash val="solid"/>
            <a:round/>
            <a:headEnd type="none" w="med" len="med"/>
            <a:tailEnd type="arrow"/>
          </a:ln>
          <a:effectLst/>
        </p:spPr>
      </p:cxn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133475"/>
            <a:ext cx="74295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660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0922" y="1329266"/>
            <a:ext cx="7877969" cy="604573"/>
          </a:xfrm>
          <a:noFill/>
        </p:spPr>
        <p:txBody>
          <a:bodyPr lIns="91435" tIns="45718" rIns="91435" bIns="45718">
            <a:noAutofit/>
          </a:bodyPr>
          <a:lstStyle/>
          <a:p>
            <a:r>
              <a:rPr lang="en-US" sz="2000" dirty="0">
                <a:solidFill>
                  <a:srgbClr val="000000"/>
                </a:solidFill>
                <a:latin typeface="Arial" panose="020B0604020202020204" pitchFamily="34" charset="0"/>
                <a:cs typeface="Arial" panose="020B0604020202020204" pitchFamily="34" charset="0"/>
              </a:rPr>
              <a:t>New Mexico Medicaid Resources</a:t>
            </a:r>
            <a:endParaRPr lang="en-US" sz="3600"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429420" y="1933839"/>
            <a:ext cx="7839472" cy="4422513"/>
          </a:xfrm>
          <a:prstGeom prst="rect">
            <a:avLst/>
          </a:prstGeom>
          <a:solidFill>
            <a:schemeClr val="bg1"/>
          </a:solidFill>
          <a:ln w="9525">
            <a:noFill/>
            <a:miter lim="800000"/>
            <a:headEnd/>
            <a:tailEnd/>
          </a:ln>
          <a:effectLst/>
        </p:spPr>
        <p:txBody>
          <a:bodyPr vert="horz" wrap="square" lIns="64002" tIns="32001" rIns="64002" bIns="32001" numCol="1" anchor="t" anchorCtr="0" compatLnSpc="1">
            <a:prstTxWarp prst="textNoShape">
              <a:avLst/>
            </a:prstTxWarp>
          </a:bodyPr>
          <a:lstStyle/>
          <a:p>
            <a:pPr marL="320008" indent="-320008" defTabSz="457131">
              <a:lnSpc>
                <a:spcPct val="150000"/>
              </a:lnSpc>
              <a:spcBef>
                <a:spcPts val="420"/>
              </a:spcBef>
              <a:spcAft>
                <a:spcPts val="420"/>
              </a:spcAft>
              <a:buSzPct val="75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New Mexico Medicaid Online</a:t>
            </a:r>
          </a:p>
          <a:p>
            <a:pPr marL="597793" lvl="3" indent="-240006" defTabSz="457131">
              <a:lnSpc>
                <a:spcPct val="150000"/>
              </a:lnSpc>
              <a:spcBef>
                <a:spcPts val="420"/>
              </a:spcBef>
              <a:buSzPct val="75000"/>
            </a:pPr>
            <a:r>
              <a:rPr lang="en-US" sz="1400" dirty="0">
                <a:solidFill>
                  <a:prstClr val="black"/>
                </a:solidFill>
                <a:latin typeface="Arial" panose="020B0604020202020204" pitchFamily="34" charset="0"/>
                <a:cs typeface="Arial" panose="020B0604020202020204" pitchFamily="34" charset="0"/>
              </a:rPr>
              <a:t>Provider Information</a:t>
            </a:r>
          </a:p>
          <a:p>
            <a:pPr marL="597793" lvl="3" indent="-240006" defTabSz="457131">
              <a:lnSpc>
                <a:spcPct val="150000"/>
              </a:lnSpc>
              <a:spcBef>
                <a:spcPts val="420"/>
              </a:spcBef>
              <a:buSzPct val="75000"/>
            </a:pPr>
            <a:r>
              <a:rPr lang="en-US" sz="1400" dirty="0">
                <a:solidFill>
                  <a:prstClr val="black"/>
                </a:solidFill>
                <a:latin typeface="Arial" panose="020B0604020202020204" pitchFamily="34" charset="0"/>
                <a:cs typeface="Arial" panose="020B0604020202020204" pitchFamily="34" charset="0"/>
              </a:rPr>
              <a:t>Provider Login Screen Notices</a:t>
            </a:r>
          </a:p>
          <a:p>
            <a:pPr marL="597793" lvl="3" indent="-240006" defTabSz="457131">
              <a:lnSpc>
                <a:spcPct val="150000"/>
              </a:lnSpc>
              <a:spcBef>
                <a:spcPts val="420"/>
              </a:spcBef>
              <a:buSzPct val="75000"/>
            </a:pPr>
            <a:r>
              <a:rPr lang="en-US" sz="1400" dirty="0">
                <a:solidFill>
                  <a:prstClr val="black"/>
                </a:solidFill>
                <a:latin typeface="Arial" panose="020B0604020202020204" pitchFamily="34" charset="0"/>
                <a:cs typeface="Arial" panose="020B0604020202020204" pitchFamily="34" charset="0"/>
              </a:rPr>
              <a:t>Provider E-News Newsletters</a:t>
            </a:r>
          </a:p>
          <a:p>
            <a:pPr marL="320008" indent="-320008" defTabSz="457131">
              <a:lnSpc>
                <a:spcPct val="150000"/>
              </a:lnSpc>
              <a:spcBef>
                <a:spcPts val="420"/>
              </a:spcBef>
              <a:spcAft>
                <a:spcPts val="420"/>
              </a:spcAft>
              <a:buSzPct val="75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Medicaid Provider Relations Call Center</a:t>
            </a:r>
          </a:p>
          <a:p>
            <a:pPr marL="320008" indent="-320008" defTabSz="457131">
              <a:lnSpc>
                <a:spcPct val="150000"/>
              </a:lnSpc>
              <a:spcBef>
                <a:spcPts val="420"/>
              </a:spcBef>
              <a:spcAft>
                <a:spcPts val="420"/>
              </a:spcAft>
              <a:buSzPct val="75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Provider Communication Updates </a:t>
            </a:r>
          </a:p>
          <a:p>
            <a:pPr marL="320008" indent="-320008" defTabSz="457131">
              <a:lnSpc>
                <a:spcPct val="150000"/>
              </a:lnSpc>
              <a:spcBef>
                <a:spcPts val="420"/>
              </a:spcBef>
              <a:spcAft>
                <a:spcPts val="420"/>
              </a:spcAft>
              <a:buSzPct val="75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Provider Field Representative</a:t>
            </a:r>
          </a:p>
          <a:p>
            <a:pPr marL="320008" indent="-320008" defTabSz="457131">
              <a:lnSpc>
                <a:spcPct val="150000"/>
              </a:lnSpc>
              <a:spcBef>
                <a:spcPts val="420"/>
              </a:spcBef>
              <a:spcAft>
                <a:spcPts val="420"/>
              </a:spcAft>
              <a:buSzPct val="75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Provider Webinars</a:t>
            </a:r>
          </a:p>
          <a:p>
            <a:pPr marL="320008" indent="-320008" defTabSz="457131">
              <a:lnSpc>
                <a:spcPct val="150000"/>
              </a:lnSpc>
              <a:spcBef>
                <a:spcPts val="420"/>
              </a:spcBef>
              <a:spcAft>
                <a:spcPts val="420"/>
              </a:spcAft>
              <a:buSzPct val="75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Open Forums and Live Training Sessions</a:t>
            </a:r>
          </a:p>
          <a:p>
            <a:pPr algn="r" defTabSz="457131">
              <a:buSzPct val="75000"/>
            </a:pPr>
            <a:endParaRPr lang="en-US" sz="1300" i="1" dirty="0">
              <a:solidFill>
                <a:prstClr val="black"/>
              </a:solidFill>
              <a:latin typeface="Arial" panose="020B0604020202020204" pitchFamily="34" charset="0"/>
              <a:cs typeface="Arial" panose="020B0604020202020204" pitchFamily="34" charset="0"/>
            </a:endParaRPr>
          </a:p>
          <a:p>
            <a:pPr algn="r" defTabSz="457131">
              <a:buSzPct val="75000"/>
            </a:pPr>
            <a:endParaRPr lang="en-US" sz="1300" i="1" dirty="0">
              <a:solidFill>
                <a:prstClr val="black"/>
              </a:solidFill>
              <a:latin typeface="Arial" panose="020B0604020202020204" pitchFamily="34" charset="0"/>
              <a:cs typeface="Arial" panose="020B0604020202020204" pitchFamily="34" charset="0"/>
            </a:endParaRPr>
          </a:p>
          <a:p>
            <a:pPr algn="r" defTabSz="457131">
              <a:buSzPct val="75000"/>
            </a:pPr>
            <a:endParaRPr lang="en-US" sz="1300" i="1" dirty="0">
              <a:solidFill>
                <a:prstClr val="black"/>
              </a:solidFill>
              <a:latin typeface="Arial" panose="020B0604020202020204" pitchFamily="34" charset="0"/>
              <a:cs typeface="Arial" panose="020B0604020202020204" pitchFamily="34" charset="0"/>
            </a:endParaRPr>
          </a:p>
          <a:p>
            <a:pPr algn="r" defTabSz="457131">
              <a:buSzPct val="75000"/>
            </a:pPr>
            <a:endParaRPr lang="en-US" sz="1300" i="1" dirty="0">
              <a:solidFill>
                <a:prstClr val="black"/>
              </a:solidFill>
              <a:latin typeface="Arial" panose="020B0604020202020204" pitchFamily="34" charset="0"/>
              <a:cs typeface="Arial" panose="020B0604020202020204" pitchFamily="34" charset="0"/>
            </a:endParaRPr>
          </a:p>
          <a:p>
            <a:pPr algn="r" defTabSz="457131">
              <a:buSzPct val="75000"/>
            </a:pPr>
            <a:endParaRPr lang="en-US" sz="1300" i="1" dirty="0">
              <a:solidFill>
                <a:prstClr val="black"/>
              </a:solidFill>
              <a:latin typeface="Arial" panose="020B0604020202020204" pitchFamily="34" charset="0"/>
              <a:cs typeface="Arial" panose="020B0604020202020204" pitchFamily="34" charset="0"/>
            </a:endParaRPr>
          </a:p>
          <a:p>
            <a:pPr algn="r" defTabSz="457131">
              <a:buSzPct val="75000"/>
            </a:pPr>
            <a:r>
              <a:rPr lang="en-US" sz="1300" i="1" dirty="0">
                <a:solidFill>
                  <a:prstClr val="black"/>
                </a:solidFill>
                <a:latin typeface="Arial" panose="020B0604020202020204" pitchFamily="34" charset="0"/>
                <a:cs typeface="Arial" panose="020B0604020202020204" pitchFamily="34" charset="0"/>
              </a:rPr>
              <a:t>Continued on next page . . . </a:t>
            </a:r>
            <a:endParaRPr lang="en-US" sz="1300" i="1" dirty="0">
              <a:solidFill>
                <a:srgbClr val="00837B">
                  <a:lumMod val="50000"/>
                </a:srgbClr>
              </a:solidFill>
              <a:latin typeface="Arial" panose="020B0604020202020204" pitchFamily="34" charset="0"/>
              <a:cs typeface="Arial" panose="020B0604020202020204" pitchFamily="34" charset="0"/>
            </a:endParaRPr>
          </a:p>
          <a:p>
            <a:pPr defTabSz="457131"/>
            <a:r>
              <a:rPr lang="en-US" sz="1300" dirty="0">
                <a:solidFill>
                  <a:srgbClr val="00837B">
                    <a:lumMod val="50000"/>
                  </a:srgbClr>
                </a:solidFill>
                <a:latin typeface="Arial" panose="020B0604020202020204" pitchFamily="34" charset="0"/>
                <a:cs typeface="Arial" panose="020B0604020202020204" pitchFamily="34" charset="0"/>
              </a:rPr>
              <a:t> </a:t>
            </a:r>
          </a:p>
          <a:p>
            <a:pPr marL="240006" indent="-240006" defTabSz="640016" fontAlgn="base">
              <a:lnSpc>
                <a:spcPct val="150000"/>
              </a:lnSpc>
              <a:spcBef>
                <a:spcPts val="420"/>
              </a:spcBef>
              <a:spcAft>
                <a:spcPts val="420"/>
              </a:spcAft>
              <a:buFont typeface="Arial" pitchFamily="34" charset="0"/>
              <a:buChar char="•"/>
              <a:defRPr/>
            </a:pPr>
            <a:endParaRPr lang="en-US" sz="1300" i="1" kern="0" dirty="0">
              <a:solidFill>
                <a:prstClr val="black"/>
              </a:solidFill>
              <a:latin typeface="Arial" panose="020B0604020202020204" pitchFamily="34" charset="0"/>
              <a:cs typeface="Arial" panose="020B0604020202020204" pitchFamily="34" charset="0"/>
            </a:endParaRPr>
          </a:p>
          <a:p>
            <a:pPr lvl="1" defTabSz="457131"/>
            <a:br>
              <a:rPr lang="en-US" sz="1300" dirty="0">
                <a:solidFill>
                  <a:prstClr val="black"/>
                </a:solidFill>
                <a:latin typeface="Arial" panose="020B0604020202020204" pitchFamily="34" charset="0"/>
                <a:cs typeface="Arial" panose="020B0604020202020204" pitchFamily="34" charset="0"/>
              </a:rPr>
            </a:br>
            <a:br>
              <a:rPr lang="en-US" sz="1300" dirty="0">
                <a:solidFill>
                  <a:prstClr val="black"/>
                </a:solidFill>
                <a:latin typeface="Arial" panose="020B0604020202020204" pitchFamily="34" charset="0"/>
                <a:cs typeface="Arial" panose="020B0604020202020204" pitchFamily="34" charset="0"/>
              </a:rPr>
            </a:br>
            <a:endParaRPr lang="en-US" sz="13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2434829" y="2373313"/>
            <a:ext cx="4167188" cy="4603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srgbClr val="FF0000"/>
              </a:solidFill>
              <a:latin typeface="Arial" panose="020B0604020202020204" pitchFamily="34" charset="0"/>
              <a:cs typeface="Arial" panose="020B0604020202020204" pitchFamily="34" charset="0"/>
            </a:endParaRPr>
          </a:p>
        </p:txBody>
      </p:sp>
      <p:sp>
        <p:nvSpPr>
          <p:cNvPr id="4" name="Line Callout 1 3"/>
          <p:cNvSpPr/>
          <p:nvPr/>
        </p:nvSpPr>
        <p:spPr>
          <a:xfrm>
            <a:off x="2434829" y="2373313"/>
            <a:ext cx="4167188" cy="460375"/>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srgbClr val="FFFFF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08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0922" y="1219201"/>
            <a:ext cx="7877969" cy="833342"/>
          </a:xfrm>
          <a:noFill/>
        </p:spPr>
        <p:txBody>
          <a:bodyPr lIns="91435" tIns="45718" rIns="91435" bIns="45718"/>
          <a:lstStyle/>
          <a:p>
            <a:r>
              <a:rPr lang="en-US" sz="2200" dirty="0">
                <a:latin typeface="Arial" panose="020B0604020202020204" pitchFamily="34" charset="0"/>
                <a:cs typeface="Arial" panose="020B0604020202020204" pitchFamily="34" charset="0"/>
              </a:rPr>
              <a:t>New Mexico Medicaid Resources </a:t>
            </a:r>
            <a:r>
              <a:rPr lang="en-US" sz="2000" i="1" dirty="0">
                <a:latin typeface="Arial" panose="020B0604020202020204" pitchFamily="34" charset="0"/>
                <a:cs typeface="Arial" panose="020B0604020202020204" pitchFamily="34" charset="0"/>
              </a:rPr>
              <a:t>Continued</a:t>
            </a:r>
          </a:p>
        </p:txBody>
      </p:sp>
      <p:sp>
        <p:nvSpPr>
          <p:cNvPr id="10" name="Rectangle 3"/>
          <p:cNvSpPr txBox="1">
            <a:spLocks noChangeArrowheads="1"/>
          </p:cNvSpPr>
          <p:nvPr/>
        </p:nvSpPr>
        <p:spPr bwMode="auto">
          <a:xfrm>
            <a:off x="429420" y="1933838"/>
            <a:ext cx="7839472" cy="4305038"/>
          </a:xfrm>
          <a:prstGeom prst="rect">
            <a:avLst/>
          </a:prstGeom>
          <a:solidFill>
            <a:schemeClr val="bg1"/>
          </a:solidFill>
          <a:ln w="9525">
            <a:noFill/>
            <a:miter lim="800000"/>
            <a:headEnd/>
            <a:tailEnd/>
          </a:ln>
          <a:effectLst/>
        </p:spPr>
        <p:txBody>
          <a:bodyPr vert="horz" wrap="square" lIns="64005" tIns="32003" rIns="64005" bIns="32003"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New Mexico Medicaid Portal </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3"/>
              </a:rPr>
              <a:t>https://nmmedicaid.portal.conduent.com/static/index.htm</a:t>
            </a:r>
            <a:r>
              <a:rPr lang="en-US" sz="900" dirty="0">
                <a:latin typeface="Arial" panose="020B0604020202020204" pitchFamily="34" charset="0"/>
                <a:cs typeface="Arial" panose="020B0604020202020204" pitchFamily="34" charset="0"/>
              </a:rPr>
              <a:t> </a:t>
            </a:r>
          </a:p>
          <a:p>
            <a:r>
              <a:rPr lang="en-US" sz="900" dirty="0">
                <a:latin typeface="Arial" panose="020B0604020202020204" pitchFamily="34" charset="0"/>
                <a:cs typeface="Arial" panose="020B0604020202020204" pitchFamily="34" charset="0"/>
              </a:rPr>
              <a:t>Claim Inquiries, Eligibility Verification, Electronic Claim Submission, Provider Manuals, E-News</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NM Human Services Department  </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4"/>
              </a:rPr>
              <a:t>http://www.hsd.state.nm.us/mad/</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Supplements, Memos, Provider Billing Packets and Policy</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Medical Assistance Division </a:t>
            </a:r>
            <a:r>
              <a:rPr lang="en-US" sz="900" dirty="0">
                <a:latin typeface="Arial" panose="020B0604020202020204" pitchFamily="34" charset="0"/>
                <a:cs typeface="Arial" panose="020B0604020202020204" pitchFamily="34" charset="0"/>
              </a:rPr>
              <a:t>– PE Program Staff – </a:t>
            </a:r>
            <a:r>
              <a:rPr lang="en-US" sz="900" dirty="0">
                <a:latin typeface="Arial" panose="020B0604020202020204" pitchFamily="34" charset="0"/>
                <a:cs typeface="Arial" panose="020B0604020202020204" pitchFamily="34" charset="0"/>
                <a:hlinkClick r:id="rId5"/>
              </a:rPr>
              <a:t>HSD.PEDeterminers@state.nm.us</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Assistance with PE Applications, PE Determinations, MAD 070, PE Training, PE Certification </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Consolidated Customer Service Center (CCSC) Helpdesk</a:t>
            </a:r>
            <a:r>
              <a:rPr lang="en-US" sz="900" dirty="0">
                <a:latin typeface="Arial" panose="020B0604020202020204" pitchFamily="34" charset="0"/>
                <a:cs typeface="Arial" panose="020B0604020202020204" pitchFamily="34" charset="0"/>
              </a:rPr>
              <a:t>– (800) 299 - 7304. </a:t>
            </a:r>
          </a:p>
          <a:p>
            <a:r>
              <a:rPr lang="en-US" sz="900" dirty="0">
                <a:latin typeface="Arial" panose="020B0604020202020204" pitchFamily="34" charset="0"/>
                <a:cs typeface="Arial" panose="020B0604020202020204" pitchFamily="34" charset="0"/>
              </a:rPr>
              <a:t>Claim Status, Eligibility, Prior Authorization, Medicaid Updates</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Consolidated Customer Service Center (CCSC) Helpdesk </a:t>
            </a:r>
            <a:r>
              <a:rPr lang="en-US" sz="900" dirty="0">
                <a:latin typeface="Arial" panose="020B0604020202020204" pitchFamily="34" charset="0"/>
                <a:cs typeface="Arial" panose="020B0604020202020204" pitchFamily="34" charset="0"/>
              </a:rPr>
              <a:t>– </a:t>
            </a:r>
            <a:r>
              <a:rPr lang="en-US" sz="1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NM.Providers@state.nm.us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900" dirty="0">
                <a:latin typeface="Arial" panose="020B0604020202020204" pitchFamily="34" charset="0"/>
                <a:cs typeface="Arial" panose="020B0604020202020204" pitchFamily="34" charset="0"/>
              </a:rPr>
              <a:t>Claim research assistance, general Medicaid inquiries, Provider Enrollment Applications, Forms &amp; Instructions</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HIPAA Helpdesk </a:t>
            </a:r>
            <a:r>
              <a:rPr lang="en-US" sz="900" dirty="0">
                <a:latin typeface="Arial" panose="020B0604020202020204" pitchFamily="34" charset="0"/>
                <a:cs typeface="Arial" panose="020B0604020202020204" pitchFamily="34" charset="0"/>
              </a:rPr>
              <a:t>– </a:t>
            </a:r>
            <a:r>
              <a:rPr lang="en-US"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HIPAA.desknm@state.nm.us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900" dirty="0">
                <a:latin typeface="Arial" panose="020B0604020202020204" pitchFamily="34" charset="0"/>
                <a:cs typeface="Arial" panose="020B0604020202020204" pitchFamily="34" charset="0"/>
              </a:rPr>
              <a:t>Assistance on NM Web Portal, EDI inquiries, and Online Claim Submission with DDE (Direct Data Entry)</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Consolidated Customer Service Center (CCSC) Helpdesk </a:t>
            </a:r>
            <a:r>
              <a:rPr lang="en-US" sz="900" dirty="0">
                <a:latin typeface="Arial" panose="020B0604020202020204" pitchFamily="34" charset="0"/>
                <a:cs typeface="Arial" panose="020B0604020202020204" pitchFamily="34" charset="0"/>
              </a:rPr>
              <a:t>– (800) 283-4465</a:t>
            </a:r>
          </a:p>
          <a:p>
            <a:r>
              <a:rPr lang="en-US" sz="900" dirty="0">
                <a:latin typeface="Arial" panose="020B0604020202020204" pitchFamily="34" charset="0"/>
                <a:cs typeface="Arial" panose="020B0604020202020204" pitchFamily="34" charset="0"/>
              </a:rPr>
              <a:t>Eligibility inquiries, Fee-for-Service Replacement Medicaid Identification Card, Enroll or change a Managed Care Organization and Eligibility application status</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Medical Assistance Division, Program Rules </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8"/>
              </a:rPr>
              <a:t>http://www.hsd.state.nm.us/providers/rules-nm-administrative-code-.aspx</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NMAC for Programs administered by the Medical Assistance Division</a:t>
            </a:r>
            <a:br>
              <a:rPr lang="en-US" sz="900" dirty="0">
                <a:latin typeface="Arial" panose="020B0604020202020204" pitchFamily="34" charset="0"/>
                <a:cs typeface="Arial" panose="020B0604020202020204" pitchFamily="34" charset="0"/>
              </a:rPr>
            </a:br>
            <a:br>
              <a:rPr lang="en-US" sz="900"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Yes New Mexico - </a:t>
            </a:r>
            <a:r>
              <a:rPr lang="en-US" sz="900" dirty="0">
                <a:latin typeface="Arial" panose="020B0604020202020204" pitchFamily="34" charset="0"/>
                <a:cs typeface="Arial" panose="020B0604020202020204" pitchFamily="34" charset="0"/>
                <a:hlinkClick r:id="rId9"/>
              </a:rPr>
              <a:t>https://www.yes.state.nm.us/yesnm/home/index</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Apply, check, update, or renew Medical Assistance (Medicaid) benefits</a:t>
            </a:r>
          </a:p>
          <a:p>
            <a:endParaRPr lang="en-US" sz="800" dirty="0">
              <a:latin typeface="Arial" panose="020B0604020202020204" pitchFamily="34" charset="0"/>
              <a:cs typeface="Arial" panose="020B0604020202020204" pitchFamily="34" charset="0"/>
            </a:endParaRPr>
          </a:p>
          <a:p>
            <a:br>
              <a:rPr lang="en-US" sz="800" dirty="0">
                <a:latin typeface="Arial" panose="020B0604020202020204" pitchFamily="34" charset="0"/>
                <a:cs typeface="Arial" panose="020B0604020202020204" pitchFamily="34" charset="0"/>
              </a:rPr>
            </a:br>
            <a:br>
              <a:rPr lang="en-US" sz="800"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p:txBody>
      </p:sp>
      <p:sp>
        <p:nvSpPr>
          <p:cNvPr id="2" name="Rectangle 1"/>
          <p:cNvSpPr/>
          <p:nvPr/>
        </p:nvSpPr>
        <p:spPr>
          <a:xfrm>
            <a:off x="2434829" y="2373313"/>
            <a:ext cx="4167188" cy="4603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4005" tIns="32003" rIns="64005" bIns="32003"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4" name="Line Callout 1 3"/>
          <p:cNvSpPr/>
          <p:nvPr/>
        </p:nvSpPr>
        <p:spPr>
          <a:xfrm>
            <a:off x="2434829" y="2373313"/>
            <a:ext cx="4167188" cy="460375"/>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64005" tIns="32003" rIns="64005" bIns="32003" rtlCol="0" anchor="ctr"/>
          <a:lstStyle/>
          <a:p>
            <a:pPr algn="ctr"/>
            <a:endParaRPr lang="en-US" dirty="0">
              <a:solidFill>
                <a:srgbClr val="FFFFF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93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4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457200" y="990600"/>
            <a:ext cx="8458199"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Medicaid Web Portal Login</a:t>
            </a:r>
            <a:endParaRPr lang="en-US" sz="4400" strike="sngStrike" dirty="0">
              <a:latin typeface="Arial" panose="020B0604020202020204" pitchFamily="34" charset="0"/>
              <a:cs typeface="Arial" panose="020B0604020202020204" pitchFamily="34" charset="0"/>
            </a:endParaRPr>
          </a:p>
        </p:txBody>
      </p:sp>
      <p:sp>
        <p:nvSpPr>
          <p:cNvPr id="35" name="object 4"/>
          <p:cNvSpPr txBox="1"/>
          <p:nvPr/>
        </p:nvSpPr>
        <p:spPr>
          <a:xfrm>
            <a:off x="1447798" y="2261107"/>
            <a:ext cx="6553201" cy="253493"/>
          </a:xfrm>
          <a:prstGeom prst="rect">
            <a:avLst/>
          </a:prstGeom>
        </p:spPr>
        <p:txBody>
          <a:bodyPr wrap="square" lIns="0" tIns="0" rIns="0" bIns="0" rtlCol="0">
            <a:noAutofit/>
          </a:bodyPr>
          <a:lstStyle/>
          <a:p>
            <a:pPr marL="12700" algn="ctr">
              <a:lnSpc>
                <a:spcPts val="1535"/>
              </a:lnSpc>
              <a:spcBef>
                <a:spcPts val="76"/>
              </a:spcBef>
            </a:pPr>
            <a:r>
              <a:rPr lang="en-US" sz="2000" dirty="0">
                <a:latin typeface="Arial"/>
                <a:cs typeface="Arial"/>
                <a:hlinkClick r:id="rId3"/>
              </a:rPr>
              <a:t>https://nmmedicaid.portal.conduent.com/static/index.htm</a:t>
            </a:r>
            <a:endParaRPr lang="en-US" sz="2000" dirty="0">
              <a:latin typeface="Arial"/>
              <a:cs typeface="Arial"/>
            </a:endParaRPr>
          </a:p>
          <a:p>
            <a:pPr marL="12700" algn="ctr">
              <a:lnSpc>
                <a:spcPts val="1535"/>
              </a:lnSpc>
              <a:spcBef>
                <a:spcPts val="76"/>
              </a:spcBef>
            </a:pPr>
            <a:endParaRPr sz="2000" dirty="0">
              <a:latin typeface="Arial"/>
              <a:cs typeface="Aria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1" y="2514600"/>
            <a:ext cx="837247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93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80999" y="982039"/>
            <a:ext cx="8382000"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How to Register</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1793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 y="1905000"/>
            <a:ext cx="761047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81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47675" y="990600"/>
            <a:ext cx="4312047" cy="779727"/>
          </a:xfrm>
          <a:noFill/>
        </p:spPr>
        <p:txBody>
          <a:bodyPr>
            <a:normAutofit/>
          </a:bodyPr>
          <a:lstStyle/>
          <a:p>
            <a:r>
              <a:rPr lang="en-US" sz="4400" dirty="0">
                <a:latin typeface="Arial" panose="020B0604020202020204" pitchFamily="34" charset="0"/>
                <a:cs typeface="Arial" panose="020B0604020202020204" pitchFamily="34" charset="0"/>
              </a:rPr>
              <a:t>Eligibility Inquiry</a:t>
            </a:r>
            <a:endParaRPr lang="en-US" sz="6600"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60350" y="1909762"/>
            <a:ext cx="7839472" cy="3975365"/>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241142" lvl="1" indent="-240030">
              <a:lnSpc>
                <a:spcPct val="90000"/>
              </a:lnSpc>
              <a:spcBef>
                <a:spcPct val="30000"/>
              </a:spcBef>
              <a:buSzPct val="75000"/>
              <a:buFont typeface="Arial" panose="020B0604020202020204" pitchFamily="34" charset="0"/>
              <a:buChar char="•"/>
              <a:defRPr/>
            </a:pPr>
            <a:endParaRPr lang="en-US" sz="1400" kern="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5505450" cy="3419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3616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88528" y="990600"/>
            <a:ext cx="7877969" cy="703527"/>
          </a:xfrm>
          <a:noFill/>
        </p:spPr>
        <p:txBody>
          <a:bodyPr>
            <a:noAutofit/>
          </a:bodyPr>
          <a:lstStyle/>
          <a:p>
            <a:r>
              <a:rPr lang="en-US" sz="4400" dirty="0">
                <a:solidFill>
                  <a:srgbClr val="000000"/>
                </a:solidFill>
                <a:latin typeface="Arial" panose="020B0604020202020204" pitchFamily="34" charset="0"/>
                <a:cs typeface="Arial" panose="020B0604020202020204" pitchFamily="34" charset="0"/>
              </a:rPr>
              <a:t>Initiating the Eligibility Inquiry</a:t>
            </a:r>
            <a:endParaRPr lang="en-US" sz="6600"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7839472" cy="3975365"/>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algn="just" defTabSz="320040">
              <a:lnSpc>
                <a:spcPct val="150000"/>
              </a:lnSpc>
              <a:spcBef>
                <a:spcPts val="420"/>
              </a:spcBef>
              <a:spcAft>
                <a:spcPts val="420"/>
              </a:spcAft>
            </a:pPr>
            <a:r>
              <a:rPr lang="en-US" sz="2000" dirty="0">
                <a:solidFill>
                  <a:srgbClr val="000000"/>
                </a:solidFill>
                <a:latin typeface="Arial" panose="020B0604020202020204" pitchFamily="34" charset="0"/>
                <a:cs typeface="Arial" panose="020B0604020202020204" pitchFamily="34" charset="0"/>
              </a:rPr>
              <a:t>The system will default to today’s date for the date of service (DOS). You can use any DOS within the past 2 years. Date spans can also be used. </a:t>
            </a:r>
          </a:p>
          <a:p>
            <a:pPr algn="just" defTabSz="320040">
              <a:lnSpc>
                <a:spcPct val="150000"/>
              </a:lnSpc>
              <a:spcBef>
                <a:spcPts val="420"/>
              </a:spcBef>
              <a:spcAft>
                <a:spcPts val="420"/>
              </a:spcAft>
            </a:pPr>
            <a:r>
              <a:rPr lang="en-US" sz="2000" b="1" dirty="0">
                <a:solidFill>
                  <a:srgbClr val="000000"/>
                </a:solidFill>
                <a:latin typeface="Arial" panose="020B0604020202020204" pitchFamily="34" charset="0"/>
                <a:cs typeface="Arial" panose="020B0604020202020204" pitchFamily="34" charset="0"/>
              </a:rPr>
              <a:t>Recipients can be searched using one of the following:</a:t>
            </a:r>
          </a:p>
          <a:p>
            <a:pPr marL="357823" lvl="3" indent="-115214" algn="just" defTabSz="320040">
              <a:lnSpc>
                <a:spcPct val="150000"/>
              </a:lnSpc>
              <a:spcAft>
                <a:spcPts val="420"/>
              </a:spcAft>
              <a:buFont typeface="Arial" pitchFamily="34" charset="0"/>
              <a:buChar char="•"/>
            </a:pPr>
            <a:r>
              <a:rPr lang="en-US" sz="2000" dirty="0">
                <a:solidFill>
                  <a:srgbClr val="000000"/>
                </a:solidFill>
                <a:latin typeface="Arial" panose="020B0604020202020204" pitchFamily="34" charset="0"/>
                <a:cs typeface="Arial" panose="020B0604020202020204" pitchFamily="34" charset="0"/>
              </a:rPr>
              <a:t>Recipient ID (this is the “SSN” style ID number, Medicaid ID, temporary SSN etc. 942XXXXXX),</a:t>
            </a:r>
          </a:p>
          <a:p>
            <a:pPr marL="357823" lvl="3" indent="-115214" algn="just" defTabSz="320040">
              <a:lnSpc>
                <a:spcPct val="150000"/>
              </a:lnSpc>
              <a:spcAft>
                <a:spcPts val="420"/>
              </a:spcAft>
              <a:buFont typeface="Arial" pitchFamily="34" charset="0"/>
              <a:buChar char="•"/>
            </a:pPr>
            <a:r>
              <a:rPr lang="en-US" sz="2000" dirty="0">
                <a:solidFill>
                  <a:srgbClr val="000000"/>
                </a:solidFill>
                <a:latin typeface="Arial" panose="020B0604020202020204" pitchFamily="34" charset="0"/>
                <a:cs typeface="Arial" panose="020B0604020202020204" pitchFamily="34" charset="0"/>
              </a:rPr>
              <a:t>SSN and date of birth, or</a:t>
            </a:r>
          </a:p>
          <a:p>
            <a:pPr marL="357823" lvl="3" indent="-115214" algn="just" defTabSz="320040">
              <a:lnSpc>
                <a:spcPct val="150000"/>
              </a:lnSpc>
              <a:spcAft>
                <a:spcPts val="420"/>
              </a:spcAft>
              <a:buFont typeface="Arial" pitchFamily="34" charset="0"/>
              <a:buChar char="•"/>
            </a:pPr>
            <a:r>
              <a:rPr lang="en-US" sz="2000" dirty="0">
                <a:solidFill>
                  <a:srgbClr val="000000"/>
                </a:solidFill>
                <a:latin typeface="Arial" panose="020B0604020202020204" pitchFamily="34" charset="0"/>
                <a:cs typeface="Arial" panose="020B0604020202020204" pitchFamily="34" charset="0"/>
              </a:rPr>
              <a:t>Last name, first name, date of birth (information needs to match what is in the eligibility system)</a:t>
            </a:r>
          </a:p>
        </p:txBody>
      </p:sp>
    </p:spTree>
    <p:extLst>
      <p:ext uri="{BB962C8B-B14F-4D97-AF65-F5344CB8AC3E}">
        <p14:creationId xmlns:p14="http://schemas.microsoft.com/office/powerpoint/2010/main" val="8874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488164" cy="1371599"/>
          </a:xfrm>
        </p:spPr>
        <p:txBody>
          <a:bodyPr>
            <a:noAutofit/>
          </a:bodyPr>
          <a:lstStyle/>
          <a:p>
            <a:r>
              <a:rPr lang="en-US" sz="3600" dirty="0">
                <a:latin typeface="Arial" panose="020B0604020202020204" pitchFamily="34" charset="0"/>
                <a:cs typeface="Arial" panose="020B0604020202020204" pitchFamily="34" charset="0"/>
              </a:rPr>
              <a:t>Checking Eligibility on the Web Portal</a:t>
            </a:r>
          </a:p>
        </p:txBody>
      </p:sp>
      <p:sp>
        <p:nvSpPr>
          <p:cNvPr id="5" name="Text Placeholder 4"/>
          <p:cNvSpPr>
            <a:spLocks noGrp="1"/>
          </p:cNvSpPr>
          <p:nvPr>
            <p:ph type="body" sz="quarter" idx="13"/>
          </p:nvPr>
        </p:nvSpPr>
        <p:spPr>
          <a:xfrm>
            <a:off x="325437" y="1883834"/>
            <a:ext cx="8045358" cy="2414189"/>
          </a:xfrm>
        </p:spPr>
        <p:txBody>
          <a:bodyPr>
            <a:normAutofit/>
          </a:bodyPr>
          <a:lstStyle/>
          <a:p>
            <a:r>
              <a:rPr lang="en-US" altLang="en-US" dirty="0">
                <a:latin typeface="Arial" panose="020B0604020202020204" pitchFamily="34" charset="0"/>
                <a:cs typeface="Arial" panose="020B0604020202020204" pitchFamily="34" charset="0"/>
              </a:rPr>
              <a:t>To check client eligibility, click </a:t>
            </a:r>
            <a:r>
              <a:rPr lang="en-US" altLang="en-US" b="1" dirty="0">
                <a:latin typeface="Arial" panose="020B0604020202020204" pitchFamily="34" charset="0"/>
                <a:cs typeface="Arial" panose="020B0604020202020204" pitchFamily="34" charset="0"/>
              </a:rPr>
              <a:t>Eligibility </a:t>
            </a:r>
            <a:r>
              <a:rPr lang="en-US" altLang="en-US" dirty="0">
                <a:latin typeface="Arial" panose="020B0604020202020204" pitchFamily="34" charset="0"/>
                <a:cs typeface="Arial" panose="020B0604020202020204" pitchFamily="34" charset="0"/>
              </a:rPr>
              <a:t>under “Inquiries” when logged in to your account.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776287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846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1947</Words>
  <Application>Microsoft Office PowerPoint</Application>
  <PresentationFormat>On-screen Show (4:3)</PresentationFormat>
  <Paragraphs>245</Paragraphs>
  <Slides>44</Slides>
  <Notes>30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44</vt:i4>
      </vt:variant>
    </vt:vector>
  </HeadingPairs>
  <TitlesOfParts>
    <vt:vector size="48" baseType="lpstr">
      <vt:lpstr>Arial</vt:lpstr>
      <vt:lpstr>Calibri</vt:lpstr>
      <vt:lpstr>Office Theme</vt:lpstr>
      <vt:lpstr>Conduent_PPT_Template_White_6Jan</vt:lpstr>
      <vt:lpstr>   Eligibility on the  Web Portal </vt:lpstr>
      <vt:lpstr>Purpose</vt:lpstr>
      <vt:lpstr>Objectives</vt:lpstr>
      <vt:lpstr>Eligibility Inquiry</vt:lpstr>
      <vt:lpstr>PowerPoint Presentation</vt:lpstr>
      <vt:lpstr>PowerPoint Presentation</vt:lpstr>
      <vt:lpstr>Eligibility Inquiry</vt:lpstr>
      <vt:lpstr>Initiating the Eligibility Inquiry</vt:lpstr>
      <vt:lpstr>Checking Eligibility on the Web Portal</vt:lpstr>
      <vt:lpstr>Eligibility Inquiry continued</vt:lpstr>
      <vt:lpstr>Eligibility Inquiry continued</vt:lpstr>
      <vt:lpstr>Eligibility Inquiry continued</vt:lpstr>
      <vt:lpstr>Centennial Care Managed Care Organizations (MCOs)</vt:lpstr>
      <vt:lpstr>Eligibility Inquiry</vt:lpstr>
      <vt:lpstr>Eligibility Inquiry continued</vt:lpstr>
      <vt:lpstr>Eligibility Inquiry continued</vt:lpstr>
      <vt:lpstr>Eligibility Inquiry continued</vt:lpstr>
      <vt:lpstr>ICF/IID Eligibility Specific</vt:lpstr>
      <vt:lpstr>PowerPoint Presentation</vt:lpstr>
      <vt:lpstr>QMB Eligibility</vt:lpstr>
      <vt:lpstr>QMB</vt:lpstr>
      <vt:lpstr>QMB</vt:lpstr>
      <vt:lpstr>QMB Special Eligibility Rules</vt:lpstr>
      <vt:lpstr>PowerPoint Presentation</vt:lpstr>
      <vt:lpstr>QMB Recertification</vt:lpstr>
      <vt:lpstr>QMB Recertification</vt:lpstr>
      <vt:lpstr>SLIMB and QI Eligibility</vt:lpstr>
      <vt:lpstr>SLIMB and QI</vt:lpstr>
      <vt:lpstr>Not Eligible</vt:lpstr>
      <vt:lpstr>Avoiding Loss of Revenue</vt:lpstr>
      <vt:lpstr>Avoiding Loss of Revenue</vt:lpstr>
      <vt:lpstr>Avoiding Loss of Revenue Due to QMB Recertification</vt:lpstr>
      <vt:lpstr>Alternative Benefit Plan (ABP)</vt:lpstr>
      <vt:lpstr>Alternative Benefit Plan (ABP) for Other Adult Group COE 100</vt:lpstr>
      <vt:lpstr>Eligibility Inquiry COE 100 </vt:lpstr>
      <vt:lpstr>Web Portal Visuals of Various Eligibility Screens</vt:lpstr>
      <vt:lpstr>Justice-Involved Utilization of State Transitioned (JUST) Eligibility </vt:lpstr>
      <vt:lpstr>Eligibility Inquiry COE 100</vt:lpstr>
      <vt:lpstr>Example of COE 100 for full Medicaid, No Lock-In, No MCO </vt:lpstr>
      <vt:lpstr>Eligibility Inquiry – Third Party Liability (TPL)</vt:lpstr>
      <vt:lpstr>Eligibility History on the Portal</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Eligibility</dc:title>
  <dc:creator>Douglas, Derrick</dc:creator>
  <cp:lastModifiedBy>Tart, Kathy</cp:lastModifiedBy>
  <cp:revision>86</cp:revision>
  <dcterms:created xsi:type="dcterms:W3CDTF">2018-10-24T20:45:55Z</dcterms:created>
  <dcterms:modified xsi:type="dcterms:W3CDTF">2020-09-01T22:42:01Z</dcterms:modified>
</cp:coreProperties>
</file>